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6" r:id="rId4"/>
  </p:sldMasterIdLst>
  <p:notesMasterIdLst>
    <p:notesMasterId r:id="rId27"/>
  </p:notesMasterIdLst>
  <p:handoutMasterIdLst>
    <p:handoutMasterId r:id="rId28"/>
  </p:handoutMasterIdLst>
  <p:sldIdLst>
    <p:sldId id="256" r:id="rId5"/>
    <p:sldId id="277" r:id="rId6"/>
    <p:sldId id="260" r:id="rId7"/>
    <p:sldId id="258" r:id="rId8"/>
    <p:sldId id="259" r:id="rId9"/>
    <p:sldId id="261" r:id="rId10"/>
    <p:sldId id="276" r:id="rId11"/>
    <p:sldId id="262" r:id="rId12"/>
    <p:sldId id="263" r:id="rId13"/>
    <p:sldId id="264" r:id="rId14"/>
    <p:sldId id="265" r:id="rId15"/>
    <p:sldId id="266" r:id="rId16"/>
    <p:sldId id="267" r:id="rId17"/>
    <p:sldId id="268" r:id="rId18"/>
    <p:sldId id="269" r:id="rId19"/>
    <p:sldId id="273" r:id="rId20"/>
    <p:sldId id="270" r:id="rId21"/>
    <p:sldId id="271" r:id="rId22"/>
    <p:sldId id="274" r:id="rId23"/>
    <p:sldId id="275" r:id="rId24"/>
    <p:sldId id="272"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77" autoAdjust="0"/>
    <p:restoredTop sz="94660" autoAdjust="0"/>
  </p:normalViewPr>
  <p:slideViewPr>
    <p:cSldViewPr snapToGrid="0">
      <p:cViewPr varScale="1">
        <p:scale>
          <a:sx n="61" d="100"/>
          <a:sy n="61" d="100"/>
        </p:scale>
        <p:origin x="90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18FA9B-3E06-41AF-BDF7-6710797097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0F9B942-99CF-4AC4-9F77-E625D2C71C6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7E2813-601B-4697-B14D-165027600992}" type="datetimeFigureOut">
              <a:rPr lang="en-US" smtClean="0"/>
              <a:t>8/7/2021</a:t>
            </a:fld>
            <a:endParaRPr lang="en-US" dirty="0"/>
          </a:p>
        </p:txBody>
      </p:sp>
      <p:sp>
        <p:nvSpPr>
          <p:cNvPr id="4" name="Footer Placeholder 3">
            <a:extLst>
              <a:ext uri="{FF2B5EF4-FFF2-40B4-BE49-F238E27FC236}">
                <a16:creationId xmlns:a16="http://schemas.microsoft.com/office/drawing/2014/main" id="{3CAD4C1D-64AA-4DA1-8A75-FCF5ECA450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D886DA9-2A38-4F39-B33B-4F7B5E4444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75EF03-110B-4710-A708-FEF1927612B9}" type="slidenum">
              <a:rPr lang="en-US" smtClean="0"/>
              <a:t>‹#›</a:t>
            </a:fld>
            <a:endParaRPr lang="en-US" dirty="0"/>
          </a:p>
        </p:txBody>
      </p:sp>
    </p:spTree>
    <p:extLst>
      <p:ext uri="{BB962C8B-B14F-4D97-AF65-F5344CB8AC3E}">
        <p14:creationId xmlns:p14="http://schemas.microsoft.com/office/powerpoint/2010/main" val="1632321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3F8F91-4F38-4A01-947F-C76C21BA8A7A}" type="datetimeFigureOut">
              <a:rPr lang="en-US" smtClean="0"/>
              <a:t>8/7/2021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CCA95-4F40-4CDD-BF1E-B8C9EB86EE73}" type="slidenum">
              <a:rPr lang="en-US" smtClean="0"/>
              <a:t>‹#›</a:t>
            </a:fld>
            <a:endParaRPr lang="en-US" dirty="0"/>
          </a:p>
        </p:txBody>
      </p:sp>
    </p:spTree>
    <p:extLst>
      <p:ext uri="{BB962C8B-B14F-4D97-AF65-F5344CB8AC3E}">
        <p14:creationId xmlns:p14="http://schemas.microsoft.com/office/powerpoint/2010/main" val="256629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CCA95-4F40-4CDD-BF1E-B8C9EB86EE73}" type="slidenum">
              <a:rPr lang="en-US" smtClean="0"/>
              <a:t>1</a:t>
            </a:fld>
            <a:endParaRPr lang="en-US" dirty="0"/>
          </a:p>
        </p:txBody>
      </p:sp>
    </p:spTree>
    <p:extLst>
      <p:ext uri="{BB962C8B-B14F-4D97-AF65-F5344CB8AC3E}">
        <p14:creationId xmlns:p14="http://schemas.microsoft.com/office/powerpoint/2010/main" val="303180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690263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pPr/>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489140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98822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285222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pPr/>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767776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AF61AA-5A98-4049-A93E-477E5505141A}" type="datetimeFigureOut">
              <a:rPr lang="en-US" smtClean="0"/>
              <a:pPr/>
              <a:t>8/7/2021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845029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DAF61AA-5A98-4049-A93E-477E5505141A}" type="datetimeFigureOut">
              <a:rPr lang="en-US" smtClean="0"/>
              <a:pPr/>
              <a:t>8/7/2021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3451204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359977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18545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9923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37663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944876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64516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58830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10176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488715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AF61AA-5A98-4049-A93E-477E5505141A}" type="datetimeFigureOut">
              <a:rPr lang="en-US" smtClean="0"/>
              <a:t>8/7/2021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64907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DAF61AA-5A98-4049-A93E-477E5505141A}" type="datetimeFigureOut">
              <a:rPr lang="en-US" smtClean="0"/>
              <a:pPr/>
              <a:t>8/7/2021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709176296"/>
      </p:ext>
    </p:extLst>
  </p:cSld>
  <p:clrMap bg1="dk1" tx1="lt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mailto:calvarybunburywa@gmail.com"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13D76D7-BA56-4E99-B158-EC69DF16CF77}"/>
              </a:ext>
            </a:extLst>
          </p:cNvPr>
          <p:cNvSpPr txBox="1"/>
          <p:nvPr/>
        </p:nvSpPr>
        <p:spPr>
          <a:xfrm>
            <a:off x="3172626" y="308327"/>
            <a:ext cx="4621810" cy="1223983"/>
          </a:xfrm>
          <a:prstGeom prst="rect">
            <a:avLst/>
          </a:prstGeom>
          <a:scene3d>
            <a:camera prst="perspectiveBelow"/>
            <a:lightRig rig="threePt" dir="t"/>
          </a:scene3d>
        </p:spPr>
        <p:txBody>
          <a:bodyPr vert="horz" lIns="91440" tIns="45720" rIns="91440" bIns="45720" rtlCol="0" anchor="t">
            <a:normAutofit fontScale="92500"/>
          </a:bodyPr>
          <a:lstStyle/>
          <a:p>
            <a:pPr algn="ctr">
              <a:spcBef>
                <a:spcPct val="0"/>
              </a:spcBef>
              <a:spcAft>
                <a:spcPts val="600"/>
              </a:spcAft>
            </a:pPr>
            <a:r>
              <a:rPr lang="en-US" sz="7200" b="0" i="0" kern="1200" cap="none" spc="0" dirty="0">
                <a:ln w="6600">
                  <a:solidFill>
                    <a:schemeClr val="accent2"/>
                  </a:solidFill>
                  <a:prstDash val="solid"/>
                </a:ln>
                <a:solidFill>
                  <a:srgbClr val="FFFF00"/>
                </a:solidFill>
                <a:effectLst>
                  <a:outerShdw dist="38100" dir="2700000" algn="tl" rotWithShape="0">
                    <a:schemeClr val="accent2"/>
                  </a:outerShdw>
                </a:effectLst>
                <a:latin typeface="+mj-lt"/>
                <a:ea typeface="+mj-ea"/>
                <a:cs typeface="+mj-cs"/>
              </a:rPr>
              <a:t>WELCOME</a:t>
            </a:r>
            <a:endParaRPr lang="en-US" sz="7200" b="0" i="0" kern="1200" dirty="0">
              <a:solidFill>
                <a:srgbClr val="FFFF00"/>
              </a:solidFill>
              <a:latin typeface="+mj-lt"/>
              <a:ea typeface="+mj-ea"/>
              <a:cs typeface="+mj-cs"/>
            </a:endParaRPr>
          </a:p>
        </p:txBody>
      </p:sp>
      <p:sp>
        <p:nvSpPr>
          <p:cNvPr id="5" name="Rectangle 4">
            <a:extLst>
              <a:ext uri="{FF2B5EF4-FFF2-40B4-BE49-F238E27FC236}">
                <a16:creationId xmlns:a16="http://schemas.microsoft.com/office/drawing/2014/main" id="{1CC196BB-BFC9-4B47-9D84-C88850218629}"/>
              </a:ext>
            </a:extLst>
          </p:cNvPr>
          <p:cNvSpPr/>
          <p:nvPr/>
        </p:nvSpPr>
        <p:spPr>
          <a:xfrm>
            <a:off x="-587467" y="1830198"/>
            <a:ext cx="5965394" cy="2610455"/>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endParaRPr lang="en-US" cap="none" spc="0" dirty="0">
              <a:ln w="6600">
                <a:solidFill>
                  <a:schemeClr val="accent2"/>
                </a:solidFill>
                <a:prstDash val="solid"/>
              </a:ln>
              <a:effectLst>
                <a:outerShdw dist="38100" dir="2700000" algn="tl" rotWithShape="0">
                  <a:schemeClr val="accent2"/>
                </a:outerShdw>
              </a:effectLst>
              <a:latin typeface="+mj-lt"/>
              <a:ea typeface="+mj-ea"/>
              <a:cs typeface="+mj-cs"/>
            </a:endParaRPr>
          </a:p>
          <a:p>
            <a:pPr algn="ctr">
              <a:spcBef>
                <a:spcPts val="1000"/>
              </a:spcBef>
              <a:buClr>
                <a:schemeClr val="bg2">
                  <a:lumMod val="40000"/>
                  <a:lumOff val="60000"/>
                </a:schemeClr>
              </a:buClr>
              <a:buSzPct val="80000"/>
            </a:pPr>
            <a:r>
              <a:rPr lang="en-US" sz="4400" dirty="0">
                <a:ln w="6600">
                  <a:solidFill>
                    <a:schemeClr val="accent2"/>
                  </a:solidFill>
                  <a:prstDash val="solid"/>
                </a:ln>
                <a:effectLst>
                  <a:outerShdw dist="38100" dir="2700000" algn="tl" rotWithShape="0">
                    <a:schemeClr val="accent2"/>
                  </a:outerShdw>
                </a:effectLst>
                <a:latin typeface="+mj-lt"/>
                <a:ea typeface="+mj-ea"/>
                <a:cs typeface="+mj-cs"/>
              </a:rPr>
              <a:t>DELIVERANCE</a:t>
            </a:r>
            <a:endParaRPr lang="en-US" sz="3200" dirty="0">
              <a:ln w="6600">
                <a:solidFill>
                  <a:schemeClr val="accent2"/>
                </a:solidFill>
                <a:prstDash val="solid"/>
              </a:ln>
              <a:effectLst>
                <a:outerShdw dist="38100" dir="2700000" algn="tl" rotWithShape="0">
                  <a:schemeClr val="accent2"/>
                </a:outerShdw>
              </a:effectLst>
              <a:latin typeface="+mj-lt"/>
              <a:ea typeface="+mj-ea"/>
              <a:cs typeface="+mj-cs"/>
            </a:endParaRPr>
          </a:p>
          <a:p>
            <a:pPr algn="ctr">
              <a:spcBef>
                <a:spcPts val="1000"/>
              </a:spcBef>
              <a:buClr>
                <a:schemeClr val="bg2">
                  <a:lumMod val="40000"/>
                  <a:lumOff val="60000"/>
                </a:schemeClr>
              </a:buClr>
              <a:buSzPct val="80000"/>
            </a:pPr>
            <a:r>
              <a:rPr lang="en-US" sz="3200" cap="none" spc="0" dirty="0">
                <a:ln w="6600">
                  <a:solidFill>
                    <a:schemeClr val="accent2"/>
                  </a:solidFill>
                  <a:prstDash val="solid"/>
                </a:ln>
                <a:effectLst>
                  <a:outerShdw dist="38100" dir="2700000" algn="tl" rotWithShape="0">
                    <a:schemeClr val="accent2"/>
                  </a:outerShdw>
                </a:effectLst>
                <a:latin typeface="+mj-lt"/>
                <a:ea typeface="+mj-ea"/>
                <a:cs typeface="+mj-cs"/>
              </a:rPr>
              <a:t>&amp;</a:t>
            </a:r>
          </a:p>
          <a:p>
            <a:pPr algn="ctr">
              <a:spcBef>
                <a:spcPts val="1000"/>
              </a:spcBef>
              <a:buClr>
                <a:schemeClr val="bg2">
                  <a:lumMod val="40000"/>
                  <a:lumOff val="60000"/>
                </a:schemeClr>
              </a:buClr>
              <a:buSzPct val="80000"/>
            </a:pPr>
            <a:r>
              <a:rPr lang="en-US" sz="4000" dirty="0">
                <a:ln w="6600">
                  <a:solidFill>
                    <a:schemeClr val="accent2"/>
                  </a:solidFill>
                  <a:prstDash val="solid"/>
                </a:ln>
                <a:effectLst>
                  <a:outerShdw dist="38100" dir="2700000" algn="tl" rotWithShape="0">
                    <a:schemeClr val="accent2"/>
                  </a:outerShdw>
                </a:effectLst>
                <a:latin typeface="+mj-lt"/>
                <a:ea typeface="+mj-ea"/>
                <a:cs typeface="+mj-cs"/>
              </a:rPr>
              <a:t>DEMONOLOGY </a:t>
            </a:r>
          </a:p>
        </p:txBody>
      </p:sp>
      <p:pic>
        <p:nvPicPr>
          <p:cNvPr id="4" name="Video 3" descr="Background pattern&#10;&#10;Description automatically generated">
            <a:extLst>
              <a:ext uri="{FF2B5EF4-FFF2-40B4-BE49-F238E27FC236}">
                <a16:creationId xmlns:a16="http://schemas.microsoft.com/office/drawing/2014/main" id="{C6119C77-42BB-4FED-86A4-B3094C684BC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1" b="278"/>
          <a:stretch/>
        </p:blipFill>
        <p:spPr>
          <a:xfrm>
            <a:off x="6400800" y="1699404"/>
            <a:ext cx="5027612" cy="3217653"/>
          </a:xfrm>
          <a:prstGeom prst="rect">
            <a:avLst/>
          </a:prstGeom>
          <a:effectLst>
            <a:outerShdw blurRad="50800" dist="38100" dir="5400000" algn="t" rotWithShape="0">
              <a:prstClr val="black">
                <a:alpha val="43000"/>
              </a:prstClr>
            </a:outerShdw>
          </a:effectLst>
        </p:spPr>
      </p:pic>
      <p:sp>
        <p:nvSpPr>
          <p:cNvPr id="7" name="Rectangle 6">
            <a:extLst>
              <a:ext uri="{FF2B5EF4-FFF2-40B4-BE49-F238E27FC236}">
                <a16:creationId xmlns:a16="http://schemas.microsoft.com/office/drawing/2014/main" id="{DFE8EEEC-90D6-405B-8B83-9D363B292E2F}"/>
              </a:ext>
            </a:extLst>
          </p:cNvPr>
          <p:cNvSpPr/>
          <p:nvPr/>
        </p:nvSpPr>
        <p:spPr>
          <a:xfrm>
            <a:off x="906515" y="5214945"/>
            <a:ext cx="10672281" cy="769441"/>
          </a:xfrm>
          <a:prstGeom prst="rect">
            <a:avLst/>
          </a:prstGeom>
          <a:noFill/>
        </p:spPr>
        <p:txBody>
          <a:bodyPr wrap="none" lIns="91440" tIns="45720" rIns="91440" bIns="45720">
            <a:spAutoFit/>
          </a:bodyPr>
          <a:lstStyle/>
          <a:p>
            <a:pPr algn="ctr">
              <a:spcAft>
                <a:spcPts val="600"/>
              </a:spcAft>
            </a:pPr>
            <a:r>
              <a:rPr lang="en-US" sz="4400" b="0" cap="none" spc="0" dirty="0">
                <a:ln w="0"/>
                <a:effectLst>
                  <a:reflection blurRad="6350" stA="53000" endA="300" endPos="35500" dir="5400000" sy="-90000" algn="bl" rotWithShape="0"/>
                </a:effectLst>
              </a:rPr>
              <a:t>A TEACHING &amp; IMPARTATION SESSION</a:t>
            </a:r>
          </a:p>
        </p:txBody>
      </p:sp>
    </p:spTree>
    <p:extLst>
      <p:ext uri="{BB962C8B-B14F-4D97-AF65-F5344CB8AC3E}">
        <p14:creationId xmlns:p14="http://schemas.microsoft.com/office/powerpoint/2010/main" val="5537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6A458FF-28E4-4F1A-B05A-11F6092130E7}"/>
              </a:ext>
            </a:extLst>
          </p:cNvPr>
          <p:cNvSpPr txBox="1"/>
          <p:nvPr/>
        </p:nvSpPr>
        <p:spPr>
          <a:xfrm>
            <a:off x="0" y="621378"/>
            <a:ext cx="10668719" cy="754694"/>
          </a:xfrm>
          <a:prstGeom prst="rect">
            <a:avLst/>
          </a:prstGeom>
          <a:noFill/>
        </p:spPr>
        <p:txBody>
          <a:bodyPr wrap="square">
            <a:spAutoFit/>
          </a:bodyPr>
          <a:lstStyle/>
          <a:p>
            <a:pPr marL="514985" indent="-288290" algn="just">
              <a:lnSpc>
                <a:spcPct val="150000"/>
              </a:lnSpc>
              <a:spcAft>
                <a:spcPts val="800"/>
              </a:spcAft>
            </a:pPr>
            <a:r>
              <a:rPr lang="en-AU" sz="3200" b="1" u="sng"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The Basis of demonisation</a:t>
            </a:r>
            <a:endParaRPr lang="en-AU" sz="32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49597AC-803C-4D27-8C8B-1BCF6E321A3F}"/>
              </a:ext>
            </a:extLst>
          </p:cNvPr>
          <p:cNvSpPr txBox="1"/>
          <p:nvPr/>
        </p:nvSpPr>
        <p:spPr>
          <a:xfrm>
            <a:off x="364466" y="1521163"/>
            <a:ext cx="10668719" cy="1493358"/>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It is my belief that Legal rights are the basis upon which most demonisation takes place</a:t>
            </a:r>
          </a:p>
        </p:txBody>
      </p:sp>
      <p:sp>
        <p:nvSpPr>
          <p:cNvPr id="11" name="TextBox 10">
            <a:extLst>
              <a:ext uri="{FF2B5EF4-FFF2-40B4-BE49-F238E27FC236}">
                <a16:creationId xmlns:a16="http://schemas.microsoft.com/office/drawing/2014/main" id="{ACF6964A-AAC8-4D3F-8CE4-77BDF773A53B}"/>
              </a:ext>
            </a:extLst>
          </p:cNvPr>
          <p:cNvSpPr txBox="1"/>
          <p:nvPr/>
        </p:nvSpPr>
        <p:spPr>
          <a:xfrm>
            <a:off x="-452202" y="4817391"/>
            <a:ext cx="12302053" cy="1678023"/>
          </a:xfrm>
          <a:prstGeom prst="rect">
            <a:avLst/>
          </a:prstGeom>
          <a:noFill/>
        </p:spPr>
        <p:txBody>
          <a:bodyPr wrap="square">
            <a:spAutoFit/>
          </a:bodyPr>
          <a:lstStyle/>
          <a:p>
            <a:pPr marL="1200150" lvl="2" indent="-28575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It was </a:t>
            </a:r>
            <a:r>
              <a:rPr lang="en-AU" sz="4000" u="sng" dirty="0">
                <a:effectLst/>
                <a:latin typeface="Corbel" panose="020B0503020204020204" pitchFamily="34" charset="0"/>
                <a:ea typeface="Calibri" panose="020F0502020204030204" pitchFamily="34" charset="0"/>
                <a:cs typeface="Times New Roman" panose="02020603050405020304" pitchFamily="18" charset="0"/>
              </a:rPr>
              <a:t>disobedience</a:t>
            </a:r>
            <a:r>
              <a:rPr lang="en-AU" sz="3200" u="sng" dirty="0">
                <a:effectLst/>
                <a:latin typeface="Corbel" panose="020B0503020204020204" pitchFamily="34" charset="0"/>
                <a:ea typeface="Calibri" panose="020F0502020204030204" pitchFamily="34" charset="0"/>
                <a:cs typeface="Times New Roman" panose="02020603050405020304" pitchFamily="18" charset="0"/>
              </a:rPr>
              <a:t> </a:t>
            </a:r>
            <a:r>
              <a:rPr lang="en-AU" sz="3200" dirty="0">
                <a:effectLst/>
                <a:latin typeface="Corbel" panose="020B0503020204020204" pitchFamily="34" charset="0"/>
                <a:ea typeface="Calibri" panose="020F0502020204030204" pitchFamily="34" charset="0"/>
                <a:cs typeface="Times New Roman" panose="02020603050405020304" pitchFamily="18" charset="0"/>
              </a:rPr>
              <a:t>as sin that first brought satan into our world. Till then he was on the outside of our world</a:t>
            </a:r>
          </a:p>
        </p:txBody>
      </p:sp>
      <p:sp>
        <p:nvSpPr>
          <p:cNvPr id="13" name="TextBox 12">
            <a:extLst>
              <a:ext uri="{FF2B5EF4-FFF2-40B4-BE49-F238E27FC236}">
                <a16:creationId xmlns:a16="http://schemas.microsoft.com/office/drawing/2014/main" id="{A435599D-BF5F-4182-93C9-4B07E6A41E58}"/>
              </a:ext>
            </a:extLst>
          </p:cNvPr>
          <p:cNvSpPr txBox="1"/>
          <p:nvPr/>
        </p:nvSpPr>
        <p:spPr>
          <a:xfrm>
            <a:off x="-511114" y="3248337"/>
            <a:ext cx="12234412" cy="1493358"/>
          </a:xfrm>
          <a:prstGeom prst="rect">
            <a:avLst/>
          </a:prstGeom>
          <a:noFill/>
        </p:spPr>
        <p:txBody>
          <a:bodyPr wrap="square">
            <a:spAutoFit/>
          </a:bodyPr>
          <a:lstStyle/>
          <a:p>
            <a:pPr marL="1200150" lvl="2" indent="-28575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This is because of the Law and the breaking of God’s commandments</a:t>
            </a:r>
          </a:p>
        </p:txBody>
      </p:sp>
    </p:spTree>
    <p:extLst>
      <p:ext uri="{BB962C8B-B14F-4D97-AF65-F5344CB8AC3E}">
        <p14:creationId xmlns:p14="http://schemas.microsoft.com/office/powerpoint/2010/main" val="1946680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6447E1-FD2E-4DBC-B214-F246BF060223}"/>
              </a:ext>
            </a:extLst>
          </p:cNvPr>
          <p:cNvSpPr txBox="1"/>
          <p:nvPr/>
        </p:nvSpPr>
        <p:spPr>
          <a:xfrm>
            <a:off x="234351" y="193858"/>
            <a:ext cx="11723297" cy="1493358"/>
          </a:xfrm>
          <a:prstGeom prst="rect">
            <a:avLst/>
          </a:prstGeom>
          <a:noFill/>
        </p:spPr>
        <p:txBody>
          <a:bodyPr wrap="square">
            <a:spAutoFit/>
          </a:bodyPr>
          <a:lstStyle/>
          <a:p>
            <a:pPr lvl="0" algn="just">
              <a:lnSpc>
                <a:spcPct val="150000"/>
              </a:lnSpc>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Secondly, </a:t>
            </a:r>
            <a:r>
              <a:rPr lang="en-AU" sz="3200" dirty="0">
                <a:effectLst/>
                <a:latin typeface="Corbel" panose="020B0503020204020204" pitchFamily="34" charset="0"/>
                <a:ea typeface="Calibri" panose="020F0502020204030204" pitchFamily="34" charset="0"/>
                <a:cs typeface="Times New Roman" panose="02020603050405020304" pitchFamily="18" charset="0"/>
              </a:rPr>
              <a:t>deception is the strongest way it operates, like it did</a:t>
            </a:r>
          </a:p>
          <a:p>
            <a:pPr lvl="0" algn="just">
              <a:lnSpc>
                <a:spcPct val="150000"/>
              </a:lnSpc>
            </a:pPr>
            <a:r>
              <a:rPr lang="en-AU" sz="3200" dirty="0">
                <a:effectLst/>
                <a:latin typeface="Corbel" panose="020B0503020204020204" pitchFamily="34" charset="0"/>
                <a:ea typeface="Calibri" panose="020F0502020204030204" pitchFamily="34" charset="0"/>
                <a:cs typeface="Times New Roman" panose="02020603050405020304" pitchFamily="18" charset="0"/>
              </a:rPr>
              <a:t> with Eve </a:t>
            </a: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2 Cor 11.3,4</a:t>
            </a:r>
            <a:endParaRPr lang="en-AU" sz="32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3A301FA-FDB1-4902-91B4-4B70BF002009}"/>
              </a:ext>
            </a:extLst>
          </p:cNvPr>
          <p:cNvSpPr txBox="1"/>
          <p:nvPr/>
        </p:nvSpPr>
        <p:spPr>
          <a:xfrm>
            <a:off x="155275" y="2100533"/>
            <a:ext cx="11723297" cy="4448013"/>
          </a:xfrm>
          <a:prstGeom prst="rect">
            <a:avLst/>
          </a:prstGeom>
          <a:noFill/>
        </p:spPr>
        <p:txBody>
          <a:bodyPr wrap="square">
            <a:spAutoFit/>
          </a:bodyPr>
          <a:lstStyle/>
          <a:p>
            <a:pPr lvl="0" algn="just">
              <a:lnSpc>
                <a:spcPct val="150000"/>
              </a:lnSpc>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The third </a:t>
            </a:r>
            <a:r>
              <a:rPr lang="en-AU" sz="3200" dirty="0">
                <a:effectLst/>
                <a:latin typeface="Corbel" panose="020B0503020204020204" pitchFamily="34" charset="0"/>
                <a:ea typeface="Calibri" panose="020F0502020204030204" pitchFamily="34" charset="0"/>
                <a:cs typeface="Times New Roman" panose="02020603050405020304" pitchFamily="18" charset="0"/>
              </a:rPr>
              <a:t>most common form is when he comes to steal, kill, and destroy </a:t>
            </a:r>
            <a:r>
              <a:rPr lang="en-AU" sz="3200" b="1" dirty="0">
                <a:solidFill>
                  <a:srgbClr val="FFFF00"/>
                </a:solidFill>
                <a:latin typeface="Corbel" panose="020B0503020204020204" pitchFamily="34" charset="0"/>
                <a:ea typeface="Calibri" panose="020F0502020204030204" pitchFamily="34" charset="0"/>
                <a:cs typeface="Times New Roman" panose="02020603050405020304" pitchFamily="18" charset="0"/>
              </a:rPr>
              <a:t>i</a:t>
            </a: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llegitimately.</a:t>
            </a:r>
            <a:r>
              <a:rPr lang="en-AU" sz="3200" dirty="0">
                <a:effectLst/>
                <a:latin typeface="Corbel" panose="020B0503020204020204" pitchFamily="34" charset="0"/>
                <a:ea typeface="Calibri" panose="020F0502020204030204" pitchFamily="34" charset="0"/>
                <a:cs typeface="Times New Roman" panose="02020603050405020304" pitchFamily="18" charset="0"/>
              </a:rPr>
              <a:t> He does not need a legitimate reason to attack</a:t>
            </a:r>
          </a:p>
          <a:p>
            <a:pPr marL="914400" lvl="1"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If we do not recognise demonic activity when it happens in people’s lives, we will put it down to coincidence or bad judgement      </a:t>
            </a: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(ex: Taxi driver in QLD)</a:t>
            </a:r>
          </a:p>
        </p:txBody>
      </p:sp>
    </p:spTree>
    <p:extLst>
      <p:ext uri="{BB962C8B-B14F-4D97-AF65-F5344CB8AC3E}">
        <p14:creationId xmlns:p14="http://schemas.microsoft.com/office/powerpoint/2010/main" val="38076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1A4793-FA53-4CD6-870D-6F07FE0E82B4}"/>
              </a:ext>
            </a:extLst>
          </p:cNvPr>
          <p:cNvSpPr txBox="1"/>
          <p:nvPr/>
        </p:nvSpPr>
        <p:spPr>
          <a:xfrm>
            <a:off x="110375" y="916860"/>
            <a:ext cx="12085608" cy="1138773"/>
          </a:xfrm>
          <a:prstGeom prst="rect">
            <a:avLst/>
          </a:prstGeom>
          <a:noFill/>
        </p:spPr>
        <p:txBody>
          <a:bodyPr wrap="square">
            <a:spAutoFit/>
          </a:bodyPr>
          <a:lstStyle/>
          <a:p>
            <a:pPr marL="457200" lvl="0" indent="-457200" algn="just">
              <a:buFont typeface="Wingdings" panose="05000000000000000000" pitchFamily="2" charset="2"/>
              <a:buChar char="Ø"/>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Oppression &amp; Possession (Rejection &amp; Offence) </a:t>
            </a:r>
            <a:r>
              <a:rPr lang="en-AU" sz="3200" b="1" dirty="0">
                <a:effectLst/>
                <a:latin typeface="Corbel" panose="020B0503020204020204" pitchFamily="34" charset="0"/>
                <a:ea typeface="Calibri" panose="020F0502020204030204" pitchFamily="34" charset="0"/>
                <a:cs typeface="Times New Roman" panose="02020603050405020304" pitchFamily="18" charset="0"/>
              </a:rPr>
              <a:t>– </a:t>
            </a:r>
            <a:r>
              <a:rPr lang="en-AU" sz="3600" b="1" dirty="0">
                <a:effectLst/>
                <a:latin typeface="Corbel" panose="020B0503020204020204" pitchFamily="34" charset="0"/>
                <a:ea typeface="Calibri" panose="020F0502020204030204" pitchFamily="34" charset="0"/>
                <a:cs typeface="Times New Roman" panose="02020603050405020304" pitchFamily="18" charset="0"/>
              </a:rPr>
              <a:t>Acts</a:t>
            </a:r>
            <a:r>
              <a:rPr lang="en-AU" sz="3200" b="1" dirty="0">
                <a:effectLst/>
                <a:latin typeface="Corbel" panose="020B0503020204020204" pitchFamily="34" charset="0"/>
                <a:ea typeface="Calibri" panose="020F0502020204030204" pitchFamily="34" charset="0"/>
                <a:cs typeface="Times New Roman" panose="02020603050405020304" pitchFamily="18" charset="0"/>
              </a:rPr>
              <a:t> 10.38 – Mat 8.28:33</a:t>
            </a:r>
          </a:p>
        </p:txBody>
      </p:sp>
      <p:sp>
        <p:nvSpPr>
          <p:cNvPr id="5" name="TextBox 4">
            <a:extLst>
              <a:ext uri="{FF2B5EF4-FFF2-40B4-BE49-F238E27FC236}">
                <a16:creationId xmlns:a16="http://schemas.microsoft.com/office/drawing/2014/main" id="{59F51734-1D17-4C8F-B9F5-3BCC8123002F}"/>
              </a:ext>
            </a:extLst>
          </p:cNvPr>
          <p:cNvSpPr txBox="1"/>
          <p:nvPr/>
        </p:nvSpPr>
        <p:spPr>
          <a:xfrm>
            <a:off x="-106392" y="27019"/>
            <a:ext cx="7921924" cy="837473"/>
          </a:xfrm>
          <a:prstGeom prst="rect">
            <a:avLst/>
          </a:prstGeom>
          <a:noFill/>
        </p:spPr>
        <p:txBody>
          <a:bodyPr wrap="square">
            <a:spAutoFit/>
          </a:bodyPr>
          <a:lstStyle/>
          <a:p>
            <a:pPr marL="514985" indent="-288290" algn="just">
              <a:lnSpc>
                <a:spcPct val="150000"/>
              </a:lnSpc>
              <a:spcAft>
                <a:spcPts val="800"/>
              </a:spcAft>
            </a:pPr>
            <a:r>
              <a:rPr lang="en-AU" sz="3600" b="1" u="sng"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rPr>
              <a:t>Five main areas of Deliverance</a:t>
            </a:r>
            <a:endParaRPr lang="en-AU" sz="3600" b="1"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26E5ED1-006B-4702-BA20-4163322A22FF}"/>
              </a:ext>
            </a:extLst>
          </p:cNvPr>
          <p:cNvSpPr txBox="1"/>
          <p:nvPr/>
        </p:nvSpPr>
        <p:spPr>
          <a:xfrm>
            <a:off x="186877" y="5303662"/>
            <a:ext cx="11802402" cy="1493358"/>
          </a:xfrm>
          <a:prstGeom prst="rect">
            <a:avLst/>
          </a:prstGeom>
          <a:noFill/>
        </p:spPr>
        <p:txBody>
          <a:bodyPr wrap="square">
            <a:spAutoFit/>
          </a:bodyPr>
          <a:lstStyle/>
          <a:p>
            <a:pPr marL="457200" lvl="0" indent="-457200" algn="just">
              <a:lnSpc>
                <a:spcPct val="150000"/>
              </a:lnSpc>
              <a:spcAft>
                <a:spcPts val="800"/>
              </a:spcAft>
              <a:buFont typeface="Wingdings" panose="05000000000000000000" pitchFamily="2" charset="2"/>
              <a:buChar char="Ø"/>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Possessing the atmosphere (high ground) </a:t>
            </a:r>
            <a:r>
              <a:rPr lang="en-AU" sz="3200" b="1" dirty="0">
                <a:effectLst/>
                <a:latin typeface="Corbel" panose="020B0503020204020204" pitchFamily="34" charset="0"/>
                <a:ea typeface="Calibri" panose="020F0502020204030204" pitchFamily="34" charset="0"/>
                <a:cs typeface="Times New Roman" panose="02020603050405020304" pitchFamily="18" charset="0"/>
              </a:rPr>
              <a:t>– Eph 6.13,14 –          Jer 1.9,10</a:t>
            </a:r>
          </a:p>
        </p:txBody>
      </p:sp>
      <p:sp>
        <p:nvSpPr>
          <p:cNvPr id="9" name="TextBox 8">
            <a:extLst>
              <a:ext uri="{FF2B5EF4-FFF2-40B4-BE49-F238E27FC236}">
                <a16:creationId xmlns:a16="http://schemas.microsoft.com/office/drawing/2014/main" id="{5A50E99D-A7D7-4C70-8ABB-E8DDAA2AC35E}"/>
              </a:ext>
            </a:extLst>
          </p:cNvPr>
          <p:cNvSpPr txBox="1"/>
          <p:nvPr/>
        </p:nvSpPr>
        <p:spPr>
          <a:xfrm>
            <a:off x="110375" y="3842304"/>
            <a:ext cx="11468819" cy="1493358"/>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Spiritual warfare on all fronts </a:t>
            </a:r>
            <a:r>
              <a:rPr lang="en-AU" sz="3200" b="1" dirty="0">
                <a:effectLst/>
                <a:latin typeface="Corbel" panose="020B0503020204020204" pitchFamily="34" charset="0"/>
                <a:ea typeface="Calibri" panose="020F0502020204030204" pitchFamily="34" charset="0"/>
                <a:cs typeface="Times New Roman" panose="02020603050405020304" pitchFamily="18" charset="0"/>
              </a:rPr>
              <a:t>– Eph 6.10:12</a:t>
            </a:r>
          </a:p>
          <a:p>
            <a:pPr marL="914400" lvl="1" indent="-457200" algn="just">
              <a:lnSpc>
                <a:spcPct val="150000"/>
              </a:lnSpc>
              <a:buFont typeface="Wingdings" panose="05000000000000000000" pitchFamily="2" charset="2"/>
              <a:buChar char="Ø"/>
            </a:pPr>
            <a:r>
              <a:rPr lang="en-AU" sz="3200" b="1" dirty="0">
                <a:effectLst/>
                <a:latin typeface="Corbel" panose="020B0503020204020204" pitchFamily="34" charset="0"/>
                <a:ea typeface="Calibri" panose="020F0502020204030204" pitchFamily="34" charset="0"/>
                <a:cs typeface="Times New Roman" panose="02020603050405020304" pitchFamily="18" charset="0"/>
              </a:rPr>
              <a:t>Over self/Others/the Area/the Church/the Nation/s</a:t>
            </a:r>
          </a:p>
        </p:txBody>
      </p:sp>
      <p:sp>
        <p:nvSpPr>
          <p:cNvPr id="11" name="TextBox 10">
            <a:extLst>
              <a:ext uri="{FF2B5EF4-FFF2-40B4-BE49-F238E27FC236}">
                <a16:creationId xmlns:a16="http://schemas.microsoft.com/office/drawing/2014/main" id="{4A8DD254-B9AD-4D58-B44A-3C38A2FDF0B9}"/>
              </a:ext>
            </a:extLst>
          </p:cNvPr>
          <p:cNvSpPr txBox="1"/>
          <p:nvPr/>
        </p:nvSpPr>
        <p:spPr>
          <a:xfrm>
            <a:off x="110375" y="3087610"/>
            <a:ext cx="11971250" cy="754694"/>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Recognizing demonic activity </a:t>
            </a:r>
            <a:r>
              <a:rPr lang="en-AU" sz="3200" b="1" dirty="0">
                <a:effectLst/>
                <a:latin typeface="Corbel" panose="020B0503020204020204" pitchFamily="34" charset="0"/>
                <a:ea typeface="Calibri" panose="020F0502020204030204" pitchFamily="34" charset="0"/>
                <a:cs typeface="Times New Roman" panose="02020603050405020304" pitchFamily="18" charset="0"/>
              </a:rPr>
              <a:t>- Delivering another person &amp; self</a:t>
            </a:r>
          </a:p>
        </p:txBody>
      </p:sp>
      <p:sp>
        <p:nvSpPr>
          <p:cNvPr id="13" name="TextBox 12">
            <a:extLst>
              <a:ext uri="{FF2B5EF4-FFF2-40B4-BE49-F238E27FC236}">
                <a16:creationId xmlns:a16="http://schemas.microsoft.com/office/drawing/2014/main" id="{97D471B4-F288-45AA-8597-B78755BA82D9}"/>
              </a:ext>
            </a:extLst>
          </p:cNvPr>
          <p:cNvSpPr txBox="1"/>
          <p:nvPr/>
        </p:nvSpPr>
        <p:spPr>
          <a:xfrm>
            <a:off x="110375" y="2221686"/>
            <a:ext cx="11317915" cy="1077218"/>
          </a:xfrm>
          <a:prstGeom prst="rect">
            <a:avLst/>
          </a:prstGeom>
          <a:noFill/>
        </p:spPr>
        <p:txBody>
          <a:bodyPr wrap="square">
            <a:spAutoFit/>
          </a:bodyPr>
          <a:lstStyle/>
          <a:p>
            <a:pPr marL="457200" lvl="0" indent="-457200" algn="just">
              <a:buFont typeface="Wingdings" panose="05000000000000000000" pitchFamily="2" charset="2"/>
              <a:buChar char="Ø"/>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Legal rights, Curses, Soul ties, Breaking of sin</a:t>
            </a:r>
            <a:r>
              <a:rPr lang="en-AU" sz="3200" b="1" dirty="0">
                <a:effectLst/>
                <a:latin typeface="Corbel" panose="020B0503020204020204" pitchFamily="34" charset="0"/>
                <a:ea typeface="Calibri" panose="020F0502020204030204" pitchFamily="34" charset="0"/>
                <a:cs typeface="Times New Roman" panose="02020603050405020304" pitchFamily="18" charset="0"/>
              </a:rPr>
              <a:t> (confession &amp; repentance)</a:t>
            </a:r>
          </a:p>
        </p:txBody>
      </p:sp>
    </p:spTree>
    <p:extLst>
      <p:ext uri="{BB962C8B-B14F-4D97-AF65-F5344CB8AC3E}">
        <p14:creationId xmlns:p14="http://schemas.microsoft.com/office/powerpoint/2010/main" val="5188428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D4E3E8-668C-49A3-A390-8FFD6B87952B}"/>
              </a:ext>
            </a:extLst>
          </p:cNvPr>
          <p:cNvSpPr txBox="1"/>
          <p:nvPr/>
        </p:nvSpPr>
        <p:spPr>
          <a:xfrm>
            <a:off x="23595" y="-161931"/>
            <a:ext cx="12192000" cy="754694"/>
          </a:xfrm>
          <a:prstGeom prst="rect">
            <a:avLst/>
          </a:prstGeom>
          <a:noFill/>
        </p:spPr>
        <p:txBody>
          <a:bodyPr wrap="square">
            <a:spAutoFit/>
          </a:bodyPr>
          <a:lstStyle/>
          <a:p>
            <a:pPr marL="514985" indent="-288290" algn="just">
              <a:lnSpc>
                <a:spcPct val="150000"/>
              </a:lnSpc>
              <a:spcAft>
                <a:spcPts val="800"/>
              </a:spcAft>
            </a:pPr>
            <a:r>
              <a:rPr lang="en-AU" sz="3200" b="1" u="sng"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rPr>
              <a:t>Five main areas of delivering people &amp; self from demons</a:t>
            </a:r>
            <a:endParaRPr lang="en-AU" sz="2800" b="1"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808F3FB-D647-401A-AC3E-261002AA4F55}"/>
              </a:ext>
            </a:extLst>
          </p:cNvPr>
          <p:cNvSpPr txBox="1"/>
          <p:nvPr/>
        </p:nvSpPr>
        <p:spPr>
          <a:xfrm>
            <a:off x="324732" y="5333540"/>
            <a:ext cx="11711468" cy="1318181"/>
          </a:xfrm>
          <a:prstGeom prst="rect">
            <a:avLst/>
          </a:prstGeom>
          <a:noFill/>
        </p:spPr>
        <p:txBody>
          <a:bodyPr wrap="square">
            <a:spAutoFit/>
          </a:bodyPr>
          <a:lstStyle/>
          <a:p>
            <a:pPr marL="457200" lvl="0" indent="-457200" algn="just">
              <a:lnSpc>
                <a:spcPct val="150000"/>
              </a:lnSpc>
              <a:spcAft>
                <a:spcPts val="800"/>
              </a:spcAft>
              <a:buFont typeface="Wingdings" panose="05000000000000000000" pitchFamily="2" charset="2"/>
              <a:buChar char="Ø"/>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Overcoming </a:t>
            </a:r>
            <a:r>
              <a:rPr lang="en-AU" sz="2800" dirty="0">
                <a:effectLst/>
                <a:latin typeface="Corbel" panose="020B0503020204020204" pitchFamily="34" charset="0"/>
                <a:ea typeface="Calibri" panose="020F0502020204030204" pitchFamily="34" charset="0"/>
                <a:cs typeface="Times New Roman" panose="02020603050405020304" pitchFamily="18" charset="0"/>
              </a:rPr>
              <a:t>by the blood of the Lamb and the word of our testimony –                    </a:t>
            </a: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Rev 12.10,11</a:t>
            </a:r>
            <a:r>
              <a:rPr lang="en-AU" sz="28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976C8147-EDDD-4349-B8B4-77BAECEEDB4C}"/>
              </a:ext>
            </a:extLst>
          </p:cNvPr>
          <p:cNvSpPr txBox="1"/>
          <p:nvPr/>
        </p:nvSpPr>
        <p:spPr>
          <a:xfrm>
            <a:off x="387797" y="4015359"/>
            <a:ext cx="11711468" cy="1318181"/>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Rooting out and destroying </a:t>
            </a:r>
            <a:r>
              <a:rPr lang="en-AU" sz="2800" dirty="0">
                <a:effectLst/>
                <a:latin typeface="Corbel" panose="020B0503020204020204" pitchFamily="34" charset="0"/>
                <a:ea typeface="Calibri" panose="020F0502020204030204" pitchFamily="34" charset="0"/>
                <a:cs typeface="Times New Roman" panose="02020603050405020304" pitchFamily="18" charset="0"/>
              </a:rPr>
              <a:t>– Pulling down strongholds of the mind –                                </a:t>
            </a: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2 Cor 103:5</a:t>
            </a:r>
            <a:endParaRPr lang="en-AU" sz="28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E17E9C3-9AFC-460B-B6BD-AD74035BCC89}"/>
              </a:ext>
            </a:extLst>
          </p:cNvPr>
          <p:cNvSpPr txBox="1"/>
          <p:nvPr/>
        </p:nvSpPr>
        <p:spPr>
          <a:xfrm>
            <a:off x="324732" y="2697178"/>
            <a:ext cx="11837598" cy="1318181"/>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Realisation of the truth through the word </a:t>
            </a:r>
            <a:r>
              <a:rPr lang="en-AU" sz="2800" dirty="0">
                <a:effectLst/>
                <a:latin typeface="Corbel" panose="020B0503020204020204" pitchFamily="34" charset="0"/>
                <a:ea typeface="Calibri" panose="020F0502020204030204" pitchFamily="34" charset="0"/>
                <a:cs typeface="Times New Roman" panose="02020603050405020304" pitchFamily="18" charset="0"/>
              </a:rPr>
              <a:t>– Truth sets free –</a:t>
            </a:r>
            <a:r>
              <a:rPr lang="en-AU" sz="2800" b="1" dirty="0">
                <a:effectLst/>
                <a:latin typeface="Corbel" panose="020B0503020204020204" pitchFamily="34" charset="0"/>
                <a:ea typeface="Calibri" panose="020F0502020204030204" pitchFamily="34" charset="0"/>
                <a:cs typeface="Times New Roman" panose="02020603050405020304" pitchFamily="18" charset="0"/>
              </a:rPr>
              <a:t> </a:t>
            </a: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John 8.31,32 -</a:t>
            </a:r>
            <a:endParaRPr lang="en-AU" sz="28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a:p>
            <a:pPr marL="914400" lvl="1" indent="-457200" algn="just">
              <a:lnSpc>
                <a:spcPct val="150000"/>
              </a:lnSpc>
              <a:buFont typeface="Wingdings" panose="05000000000000000000" pitchFamily="2" charset="2"/>
              <a:buChar char="Ø"/>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John 8.34:36 – </a:t>
            </a:r>
            <a:endParaRPr lang="en-AU" sz="28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723E8844-4E09-4967-B451-F5024A229A73}"/>
              </a:ext>
            </a:extLst>
          </p:cNvPr>
          <p:cNvSpPr txBox="1"/>
          <p:nvPr/>
        </p:nvSpPr>
        <p:spPr>
          <a:xfrm>
            <a:off x="324732" y="1452920"/>
            <a:ext cx="11589727" cy="1318181"/>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Plundering the strong man </a:t>
            </a:r>
            <a:r>
              <a:rPr lang="en-AU" sz="2800" dirty="0">
                <a:effectLst/>
                <a:latin typeface="Corbel" panose="020B0503020204020204" pitchFamily="34" charset="0"/>
                <a:ea typeface="Calibri" panose="020F0502020204030204" pitchFamily="34" charset="0"/>
                <a:cs typeface="Times New Roman" panose="02020603050405020304" pitchFamily="18" charset="0"/>
              </a:rPr>
              <a:t>– Entering into the domain of oppression and possession and destroying the strong man – </a:t>
            </a: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Matt 12.29</a:t>
            </a:r>
            <a:endParaRPr lang="en-AU" sz="28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C1C6E764-BC8D-41C4-A97F-EC542F402E0A}"/>
              </a:ext>
            </a:extLst>
          </p:cNvPr>
          <p:cNvSpPr txBox="1"/>
          <p:nvPr/>
        </p:nvSpPr>
        <p:spPr>
          <a:xfrm>
            <a:off x="324732" y="686916"/>
            <a:ext cx="11500449" cy="671851"/>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Casting out demons</a:t>
            </a:r>
            <a:r>
              <a:rPr lang="en-AU" sz="2800" dirty="0">
                <a:effectLst/>
                <a:latin typeface="Corbel" panose="020B0503020204020204" pitchFamily="34" charset="0"/>
                <a:ea typeface="Calibri" panose="020F0502020204030204" pitchFamily="34" charset="0"/>
                <a:cs typeface="Times New Roman" panose="02020603050405020304" pitchFamily="18" charset="0"/>
              </a:rPr>
              <a:t> – Finger of God – </a:t>
            </a: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Matt 12.27,28</a:t>
            </a:r>
            <a:endParaRPr lang="en-AU" sz="28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48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7EEB53-F657-4638-9C9F-ACFC3B4ED246}"/>
              </a:ext>
            </a:extLst>
          </p:cNvPr>
          <p:cNvSpPr txBox="1"/>
          <p:nvPr/>
        </p:nvSpPr>
        <p:spPr>
          <a:xfrm>
            <a:off x="543464" y="386403"/>
            <a:ext cx="11723298" cy="837473"/>
          </a:xfrm>
          <a:prstGeom prst="rect">
            <a:avLst/>
          </a:prstGeom>
          <a:noFill/>
        </p:spPr>
        <p:txBody>
          <a:bodyPr wrap="square">
            <a:spAutoFit/>
          </a:bodyPr>
          <a:lstStyle/>
          <a:p>
            <a:pPr marL="270510" indent="-288290" algn="just">
              <a:lnSpc>
                <a:spcPct val="150000"/>
              </a:lnSpc>
            </a:pPr>
            <a:r>
              <a:rPr lang="en-AU" sz="36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Ongoing freedom from darkness and demons</a:t>
            </a:r>
          </a:p>
        </p:txBody>
      </p:sp>
      <p:sp>
        <p:nvSpPr>
          <p:cNvPr id="5" name="TextBox 4">
            <a:extLst>
              <a:ext uri="{FF2B5EF4-FFF2-40B4-BE49-F238E27FC236}">
                <a16:creationId xmlns:a16="http://schemas.microsoft.com/office/drawing/2014/main" id="{9837626F-B956-410B-B470-55B11F13A0CF}"/>
              </a:ext>
            </a:extLst>
          </p:cNvPr>
          <p:cNvSpPr txBox="1"/>
          <p:nvPr/>
        </p:nvSpPr>
        <p:spPr>
          <a:xfrm>
            <a:off x="621107" y="5187359"/>
            <a:ext cx="9480430" cy="837473"/>
          </a:xfrm>
          <a:prstGeom prst="rect">
            <a:avLst/>
          </a:prstGeom>
          <a:noFill/>
        </p:spPr>
        <p:txBody>
          <a:bodyPr wrap="square">
            <a:spAutoFit/>
          </a:bodyPr>
          <a:lstStyle/>
          <a:p>
            <a:pPr marL="571500" lvl="0" indent="-571500" algn="just">
              <a:lnSpc>
                <a:spcPct val="150000"/>
              </a:lnSpc>
              <a:spcAft>
                <a:spcPts val="800"/>
              </a:spcAft>
              <a:buFont typeface="Wingdings" panose="05000000000000000000" pitchFamily="2" charset="2"/>
              <a:buChar char="Ø"/>
            </a:pPr>
            <a:r>
              <a:rPr lang="en-AU" sz="3600" dirty="0">
                <a:effectLst/>
                <a:latin typeface="Corbel" panose="020B0503020204020204" pitchFamily="34" charset="0"/>
                <a:ea typeface="Calibri" panose="020F0502020204030204" pitchFamily="34" charset="0"/>
                <a:cs typeface="Times New Roman" panose="02020603050405020304" pitchFamily="18" charset="0"/>
              </a:rPr>
              <a:t>Walking in the Spirit - </a:t>
            </a:r>
            <a:r>
              <a:rPr lang="en-AU" sz="36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Gal 5.16</a:t>
            </a:r>
            <a:endParaRPr lang="en-AU" sz="36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9DB7CE0-1ADF-46AE-8819-EA44211B051C}"/>
              </a:ext>
            </a:extLst>
          </p:cNvPr>
          <p:cNvSpPr txBox="1"/>
          <p:nvPr/>
        </p:nvSpPr>
        <p:spPr>
          <a:xfrm>
            <a:off x="621107" y="1670641"/>
            <a:ext cx="10368951" cy="837473"/>
          </a:xfrm>
          <a:prstGeom prst="rect">
            <a:avLst/>
          </a:prstGeom>
          <a:noFill/>
        </p:spPr>
        <p:txBody>
          <a:bodyPr wrap="square">
            <a:spAutoFit/>
          </a:bodyPr>
          <a:lstStyle/>
          <a:p>
            <a:pPr marL="571500" lvl="0" indent="-571500" algn="just">
              <a:lnSpc>
                <a:spcPct val="150000"/>
              </a:lnSpc>
              <a:spcAft>
                <a:spcPts val="800"/>
              </a:spcAft>
              <a:buFont typeface="Wingdings" panose="05000000000000000000" pitchFamily="2" charset="2"/>
              <a:buChar char="Ø"/>
            </a:pPr>
            <a:r>
              <a:rPr lang="en-AU" sz="3600" dirty="0">
                <a:effectLst/>
                <a:latin typeface="Corbel" panose="020B0503020204020204" pitchFamily="34" charset="0"/>
                <a:ea typeface="Calibri" panose="020F0502020204030204" pitchFamily="34" charset="0"/>
                <a:cs typeface="Times New Roman" panose="02020603050405020304" pitchFamily="18" charset="0"/>
              </a:rPr>
              <a:t>Appropriating the word  -  </a:t>
            </a:r>
            <a:r>
              <a:rPr lang="en-AU" sz="36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Mark 9.23</a:t>
            </a:r>
          </a:p>
        </p:txBody>
      </p:sp>
      <p:sp>
        <p:nvSpPr>
          <p:cNvPr id="7" name="TextBox 6">
            <a:extLst>
              <a:ext uri="{FF2B5EF4-FFF2-40B4-BE49-F238E27FC236}">
                <a16:creationId xmlns:a16="http://schemas.microsoft.com/office/drawing/2014/main" id="{BE06D4EB-0376-4A7B-A5D4-16B4AF73D309}"/>
              </a:ext>
            </a:extLst>
          </p:cNvPr>
          <p:cNvSpPr txBox="1"/>
          <p:nvPr/>
        </p:nvSpPr>
        <p:spPr>
          <a:xfrm>
            <a:off x="621107" y="3441928"/>
            <a:ext cx="9889238" cy="837473"/>
          </a:xfrm>
          <a:prstGeom prst="rect">
            <a:avLst/>
          </a:prstGeom>
          <a:noFill/>
        </p:spPr>
        <p:txBody>
          <a:bodyPr wrap="square">
            <a:spAutoFit/>
          </a:bodyPr>
          <a:lstStyle/>
          <a:p>
            <a:pPr marL="571500" lvl="0" indent="-571500" algn="just">
              <a:lnSpc>
                <a:spcPct val="150000"/>
              </a:lnSpc>
              <a:spcAft>
                <a:spcPts val="800"/>
              </a:spcAft>
              <a:buFont typeface="Wingdings" panose="05000000000000000000" pitchFamily="2" charset="2"/>
              <a:buChar char="Ø"/>
            </a:pPr>
            <a:r>
              <a:rPr lang="en-AU" sz="3600" b="1" dirty="0">
                <a:effectLst/>
                <a:latin typeface="Corbel" panose="020B0503020204020204" pitchFamily="34" charset="0"/>
                <a:ea typeface="Calibri" panose="020F0502020204030204" pitchFamily="34" charset="0"/>
                <a:cs typeface="Times New Roman" panose="02020603050405020304" pitchFamily="18" charset="0"/>
              </a:rPr>
              <a:t>Simplicity is the Key</a:t>
            </a:r>
            <a:r>
              <a:rPr lang="en-AU" sz="36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  - Rom 16.19</a:t>
            </a:r>
          </a:p>
        </p:txBody>
      </p:sp>
    </p:spTree>
    <p:extLst>
      <p:ext uri="{BB962C8B-B14F-4D97-AF65-F5344CB8AC3E}">
        <p14:creationId xmlns:p14="http://schemas.microsoft.com/office/powerpoint/2010/main" val="84381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A89408-9EF6-47AD-9BF2-C6CF16A93987}"/>
              </a:ext>
            </a:extLst>
          </p:cNvPr>
          <p:cNvSpPr txBox="1"/>
          <p:nvPr/>
        </p:nvSpPr>
        <p:spPr>
          <a:xfrm>
            <a:off x="269575" y="802917"/>
            <a:ext cx="11298448" cy="646331"/>
          </a:xfrm>
          <a:prstGeom prst="rect">
            <a:avLst/>
          </a:prstGeom>
          <a:noFill/>
        </p:spPr>
        <p:txBody>
          <a:bodyPr wrap="square">
            <a:spAutoFit/>
          </a:bodyPr>
          <a:lstStyle/>
          <a:p>
            <a:r>
              <a:rPr lang="en-AU" sz="3600" b="1" u="sng"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Our response to deliverance in ministry</a:t>
            </a:r>
            <a:endParaRPr lang="en-AU" sz="3600" dirty="0">
              <a:solidFill>
                <a:srgbClr val="FFFF00"/>
              </a:solidFill>
            </a:endParaRPr>
          </a:p>
        </p:txBody>
      </p:sp>
      <p:sp>
        <p:nvSpPr>
          <p:cNvPr id="7" name="TextBox 6">
            <a:extLst>
              <a:ext uri="{FF2B5EF4-FFF2-40B4-BE49-F238E27FC236}">
                <a16:creationId xmlns:a16="http://schemas.microsoft.com/office/drawing/2014/main" id="{CB296A7F-B3DC-411F-A5D5-C472E34B0776}"/>
              </a:ext>
            </a:extLst>
          </p:cNvPr>
          <p:cNvSpPr txBox="1"/>
          <p:nvPr/>
        </p:nvSpPr>
        <p:spPr>
          <a:xfrm>
            <a:off x="105673" y="1449248"/>
            <a:ext cx="11298448" cy="754694"/>
          </a:xfrm>
          <a:prstGeom prst="rect">
            <a:avLst/>
          </a:prstGeom>
          <a:noFill/>
        </p:spPr>
        <p:txBody>
          <a:bodyPr wrap="square">
            <a:spAutoFit/>
          </a:bodyPr>
          <a:lstStyle/>
          <a:p>
            <a:pPr marL="168910" algn="just">
              <a:lnSpc>
                <a:spcPct val="150000"/>
              </a:lnSpc>
            </a:pPr>
            <a:r>
              <a:rPr lang="en-AU" sz="3200" b="1"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rPr>
              <a:t>What should we be looking for?</a:t>
            </a:r>
            <a:endParaRPr lang="en-AU" sz="3200"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253E4A5-48F2-4677-AC0F-3397AF3FF377}"/>
              </a:ext>
            </a:extLst>
          </p:cNvPr>
          <p:cNvSpPr txBox="1"/>
          <p:nvPr/>
        </p:nvSpPr>
        <p:spPr>
          <a:xfrm>
            <a:off x="269575" y="2633494"/>
            <a:ext cx="11298448" cy="754694"/>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All forms of negativity that do not produce</a:t>
            </a:r>
          </a:p>
        </p:txBody>
      </p:sp>
      <p:sp>
        <p:nvSpPr>
          <p:cNvPr id="11" name="TextBox 10">
            <a:extLst>
              <a:ext uri="{FF2B5EF4-FFF2-40B4-BE49-F238E27FC236}">
                <a16:creationId xmlns:a16="http://schemas.microsoft.com/office/drawing/2014/main" id="{14CC5DEE-3499-42AC-BD37-261B824B085C}"/>
              </a:ext>
            </a:extLst>
          </p:cNvPr>
          <p:cNvSpPr txBox="1"/>
          <p:nvPr/>
        </p:nvSpPr>
        <p:spPr>
          <a:xfrm>
            <a:off x="269575" y="3817740"/>
            <a:ext cx="11298448" cy="754694"/>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Intimidation, threats, and the like in any arena of life</a:t>
            </a:r>
          </a:p>
        </p:txBody>
      </p:sp>
      <p:sp>
        <p:nvSpPr>
          <p:cNvPr id="13" name="TextBox 12">
            <a:extLst>
              <a:ext uri="{FF2B5EF4-FFF2-40B4-BE49-F238E27FC236}">
                <a16:creationId xmlns:a16="http://schemas.microsoft.com/office/drawing/2014/main" id="{1EA27FF6-2B97-4FDB-9854-660DC7ACECF1}"/>
              </a:ext>
            </a:extLst>
          </p:cNvPr>
          <p:cNvSpPr txBox="1"/>
          <p:nvPr/>
        </p:nvSpPr>
        <p:spPr>
          <a:xfrm>
            <a:off x="269575" y="4905542"/>
            <a:ext cx="11298448" cy="754694"/>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Patterns of disaster and evil in a person’s life</a:t>
            </a:r>
          </a:p>
        </p:txBody>
      </p:sp>
    </p:spTree>
    <p:extLst>
      <p:ext uri="{BB962C8B-B14F-4D97-AF65-F5344CB8AC3E}">
        <p14:creationId xmlns:p14="http://schemas.microsoft.com/office/powerpoint/2010/main" val="313559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A463B3-269F-49D0-A762-1248C8C17C11}"/>
              </a:ext>
            </a:extLst>
          </p:cNvPr>
          <p:cNvSpPr txBox="1"/>
          <p:nvPr/>
        </p:nvSpPr>
        <p:spPr>
          <a:xfrm>
            <a:off x="0" y="4792445"/>
            <a:ext cx="11731924" cy="1318181"/>
          </a:xfrm>
          <a:prstGeom prst="rect">
            <a:avLst/>
          </a:prstGeom>
          <a:noFill/>
        </p:spPr>
        <p:txBody>
          <a:bodyPr wrap="square">
            <a:spAutoFit/>
          </a:bodyPr>
          <a:lstStyle/>
          <a:p>
            <a:pPr marL="226695" algn="just">
              <a:lnSpc>
                <a:spcPct val="150000"/>
              </a:lnSpc>
              <a:spcAft>
                <a:spcPts val="800"/>
              </a:spcAft>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Please note: I am not discussing or teaching about world scenarios as this teaching has got to do more with deliverance</a:t>
            </a:r>
          </a:p>
        </p:txBody>
      </p:sp>
      <p:sp>
        <p:nvSpPr>
          <p:cNvPr id="4" name="TextBox 3">
            <a:extLst>
              <a:ext uri="{FF2B5EF4-FFF2-40B4-BE49-F238E27FC236}">
                <a16:creationId xmlns:a16="http://schemas.microsoft.com/office/drawing/2014/main" id="{86622710-3580-4394-A466-1DCB8749F9E5}"/>
              </a:ext>
            </a:extLst>
          </p:cNvPr>
          <p:cNvSpPr txBox="1"/>
          <p:nvPr/>
        </p:nvSpPr>
        <p:spPr>
          <a:xfrm>
            <a:off x="172830" y="2562344"/>
            <a:ext cx="12019170" cy="754694"/>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Physical objects that do not edify God in a person’s life</a:t>
            </a:r>
          </a:p>
        </p:txBody>
      </p:sp>
      <p:sp>
        <p:nvSpPr>
          <p:cNvPr id="6" name="TextBox 5">
            <a:extLst>
              <a:ext uri="{FF2B5EF4-FFF2-40B4-BE49-F238E27FC236}">
                <a16:creationId xmlns:a16="http://schemas.microsoft.com/office/drawing/2014/main" id="{2715F63D-A5EA-4F37-8C09-DA8A1426081F}"/>
              </a:ext>
            </a:extLst>
          </p:cNvPr>
          <p:cNvSpPr txBox="1"/>
          <p:nvPr/>
        </p:nvSpPr>
        <p:spPr>
          <a:xfrm>
            <a:off x="171091" y="849465"/>
            <a:ext cx="12019170" cy="1493358"/>
          </a:xfrm>
          <a:prstGeom prst="rect">
            <a:avLst/>
          </a:prstGeom>
          <a:noFill/>
        </p:spPr>
        <p:txBody>
          <a:bodyPr wrap="square">
            <a:spAutoFit/>
          </a:bodyPr>
          <a:lstStyle/>
          <a:p>
            <a:pPr marL="457200" lvl="0"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Physical symptoms and behaviour, sicknesses, especially terminally ill scenarios</a:t>
            </a:r>
          </a:p>
        </p:txBody>
      </p:sp>
      <p:sp>
        <p:nvSpPr>
          <p:cNvPr id="8" name="TextBox 7">
            <a:extLst>
              <a:ext uri="{FF2B5EF4-FFF2-40B4-BE49-F238E27FC236}">
                <a16:creationId xmlns:a16="http://schemas.microsoft.com/office/drawing/2014/main" id="{E00641E0-189C-44E1-A62E-F35152CF8FDF}"/>
              </a:ext>
            </a:extLst>
          </p:cNvPr>
          <p:cNvSpPr txBox="1"/>
          <p:nvPr/>
        </p:nvSpPr>
        <p:spPr>
          <a:xfrm>
            <a:off x="230038" y="3595442"/>
            <a:ext cx="11731924" cy="754694"/>
          </a:xfrm>
          <a:prstGeom prst="rect">
            <a:avLst/>
          </a:prstGeom>
          <a:noFill/>
        </p:spPr>
        <p:txBody>
          <a:bodyPr wrap="square">
            <a:spAutoFit/>
          </a:bodyPr>
          <a:lstStyle/>
          <a:p>
            <a:pPr marL="457200" lvl="0" indent="-457200" algn="just">
              <a:lnSpc>
                <a:spcPct val="150000"/>
              </a:lnSpc>
              <a:spcAft>
                <a:spcPts val="800"/>
              </a:spcAft>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False teaching, prophecy, and doctrines – </a:t>
            </a: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(2 Cor 2.14,15)</a:t>
            </a:r>
          </a:p>
        </p:txBody>
      </p:sp>
    </p:spTree>
    <p:extLst>
      <p:ext uri="{BB962C8B-B14F-4D97-AF65-F5344CB8AC3E}">
        <p14:creationId xmlns:p14="http://schemas.microsoft.com/office/powerpoint/2010/main" val="162193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5BFBDC-CE17-40C7-8740-EDB7FDB52B23}"/>
              </a:ext>
            </a:extLst>
          </p:cNvPr>
          <p:cNvSpPr txBox="1"/>
          <p:nvPr/>
        </p:nvSpPr>
        <p:spPr>
          <a:xfrm>
            <a:off x="407599" y="0"/>
            <a:ext cx="11031028" cy="754694"/>
          </a:xfrm>
          <a:prstGeom prst="rect">
            <a:avLst/>
          </a:prstGeom>
          <a:noFill/>
        </p:spPr>
        <p:txBody>
          <a:bodyPr wrap="square">
            <a:spAutoFit/>
          </a:bodyPr>
          <a:lstStyle/>
          <a:p>
            <a:pPr marL="180340" indent="-288290" algn="just">
              <a:lnSpc>
                <a:spcPct val="150000"/>
              </a:lnSpc>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How do we minister deliverance &amp; self-deliverance?</a:t>
            </a:r>
            <a:endParaRPr lang="en-AU" sz="32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827E4B2-087F-4277-9463-DA7FF482DDB8}"/>
              </a:ext>
            </a:extLst>
          </p:cNvPr>
          <p:cNvSpPr txBox="1"/>
          <p:nvPr/>
        </p:nvSpPr>
        <p:spPr>
          <a:xfrm>
            <a:off x="407599" y="754694"/>
            <a:ext cx="11031028" cy="1493358"/>
          </a:xfrm>
          <a:prstGeom prst="rect">
            <a:avLst/>
          </a:prstGeom>
          <a:noFill/>
        </p:spPr>
        <p:txBody>
          <a:bodyPr wrap="square">
            <a:spAutoFit/>
          </a:bodyPr>
          <a:lstStyle/>
          <a:p>
            <a:pPr marL="457200" lvl="0" indent="-457200" algn="just">
              <a:lnSpc>
                <a:spcPct val="150000"/>
              </a:lnSpc>
              <a:buFont typeface="Wingdings" panose="05000000000000000000" pitchFamily="2" charset="2"/>
              <a:buChar char="v"/>
            </a:pPr>
            <a:r>
              <a:rPr lang="en-AU" sz="3200" dirty="0">
                <a:effectLst/>
                <a:latin typeface="Corbel" panose="020B0503020204020204" pitchFamily="34" charset="0"/>
                <a:ea typeface="Calibri" panose="020F0502020204030204" pitchFamily="34" charset="0"/>
                <a:cs typeface="Times New Roman" panose="02020603050405020304" pitchFamily="18" charset="0"/>
              </a:rPr>
              <a:t>Primary way is through accepting the word and realisation of what it says</a:t>
            </a:r>
          </a:p>
        </p:txBody>
      </p:sp>
      <p:sp>
        <p:nvSpPr>
          <p:cNvPr id="9" name="TextBox 8">
            <a:extLst>
              <a:ext uri="{FF2B5EF4-FFF2-40B4-BE49-F238E27FC236}">
                <a16:creationId xmlns:a16="http://schemas.microsoft.com/office/drawing/2014/main" id="{DED53EAE-5840-4470-81DC-738FAF4EBF04}"/>
              </a:ext>
            </a:extLst>
          </p:cNvPr>
          <p:cNvSpPr txBox="1"/>
          <p:nvPr/>
        </p:nvSpPr>
        <p:spPr>
          <a:xfrm>
            <a:off x="407599" y="2077348"/>
            <a:ext cx="11031028" cy="1493358"/>
          </a:xfrm>
          <a:prstGeom prst="rect">
            <a:avLst/>
          </a:prstGeom>
          <a:noFill/>
        </p:spPr>
        <p:txBody>
          <a:bodyPr wrap="square">
            <a:spAutoFit/>
          </a:bodyPr>
          <a:lstStyle/>
          <a:p>
            <a:pPr marL="457200" lvl="0" indent="-457200" algn="just">
              <a:lnSpc>
                <a:spcPct val="150000"/>
              </a:lnSpc>
              <a:buFont typeface="Wingdings" panose="05000000000000000000" pitchFamily="2" charset="2"/>
              <a:buChar char="v"/>
            </a:pPr>
            <a:r>
              <a:rPr lang="en-AU" sz="3200" dirty="0">
                <a:effectLst/>
                <a:latin typeface="Corbel" panose="020B0503020204020204" pitchFamily="34" charset="0"/>
                <a:ea typeface="Calibri" panose="020F0502020204030204" pitchFamily="34" charset="0"/>
                <a:cs typeface="Times New Roman" panose="02020603050405020304" pitchFamily="18" charset="0"/>
              </a:rPr>
              <a:t>Employing authority and power to cast out demons and do the necessary in that sense</a:t>
            </a:r>
          </a:p>
        </p:txBody>
      </p:sp>
      <p:sp>
        <p:nvSpPr>
          <p:cNvPr id="10" name="TextBox 9">
            <a:extLst>
              <a:ext uri="{FF2B5EF4-FFF2-40B4-BE49-F238E27FC236}">
                <a16:creationId xmlns:a16="http://schemas.microsoft.com/office/drawing/2014/main" id="{657670DF-027D-416D-B87E-E652C8715C8E}"/>
              </a:ext>
            </a:extLst>
          </p:cNvPr>
          <p:cNvSpPr txBox="1"/>
          <p:nvPr/>
        </p:nvSpPr>
        <p:spPr>
          <a:xfrm>
            <a:off x="407598" y="3474828"/>
            <a:ext cx="11547175" cy="1493358"/>
          </a:xfrm>
          <a:prstGeom prst="rect">
            <a:avLst/>
          </a:prstGeom>
          <a:noFill/>
        </p:spPr>
        <p:txBody>
          <a:bodyPr wrap="square">
            <a:spAutoFit/>
          </a:bodyPr>
          <a:lstStyle/>
          <a:p>
            <a:pPr marL="457200" lvl="0" indent="-457200" algn="just">
              <a:lnSpc>
                <a:spcPct val="150000"/>
              </a:lnSpc>
              <a:buFont typeface="Wingdings" panose="05000000000000000000" pitchFamily="2" charset="2"/>
              <a:buChar char="v"/>
            </a:pPr>
            <a:r>
              <a:rPr lang="en-AU" sz="3200" dirty="0">
                <a:effectLst/>
                <a:latin typeface="Corbel" panose="020B0503020204020204" pitchFamily="34" charset="0"/>
                <a:ea typeface="Calibri" panose="020F0502020204030204" pitchFamily="34" charset="0"/>
                <a:cs typeface="Times New Roman" panose="02020603050405020304" pitchFamily="18" charset="0"/>
              </a:rPr>
              <a:t>Removing unholy objects and legal rights through them and through sin</a:t>
            </a:r>
          </a:p>
        </p:txBody>
      </p:sp>
      <p:sp>
        <p:nvSpPr>
          <p:cNvPr id="11" name="TextBox 10">
            <a:extLst>
              <a:ext uri="{FF2B5EF4-FFF2-40B4-BE49-F238E27FC236}">
                <a16:creationId xmlns:a16="http://schemas.microsoft.com/office/drawing/2014/main" id="{3D6CDF22-43EC-4128-BCD9-119AD01D48B9}"/>
              </a:ext>
            </a:extLst>
          </p:cNvPr>
          <p:cNvSpPr txBox="1"/>
          <p:nvPr/>
        </p:nvSpPr>
        <p:spPr>
          <a:xfrm>
            <a:off x="407599" y="4797482"/>
            <a:ext cx="11547175" cy="754694"/>
          </a:xfrm>
          <a:prstGeom prst="rect">
            <a:avLst/>
          </a:prstGeom>
          <a:noFill/>
        </p:spPr>
        <p:txBody>
          <a:bodyPr wrap="square">
            <a:spAutoFit/>
          </a:bodyPr>
          <a:lstStyle/>
          <a:p>
            <a:pPr marL="457200" lvl="0" indent="-457200" algn="just">
              <a:lnSpc>
                <a:spcPct val="150000"/>
              </a:lnSpc>
              <a:buFont typeface="Wingdings" panose="05000000000000000000" pitchFamily="2" charset="2"/>
              <a:buChar char="v"/>
            </a:pPr>
            <a:r>
              <a:rPr lang="en-AU" sz="3200" dirty="0">
                <a:effectLst/>
                <a:latin typeface="Corbel" panose="020B0503020204020204" pitchFamily="34" charset="0"/>
                <a:ea typeface="Calibri" panose="020F0502020204030204" pitchFamily="34" charset="0"/>
                <a:cs typeface="Times New Roman" panose="02020603050405020304" pitchFamily="18" charset="0"/>
              </a:rPr>
              <a:t>Continuing to walk in Christ to keep the freedom</a:t>
            </a:r>
          </a:p>
        </p:txBody>
      </p:sp>
    </p:spTree>
    <p:extLst>
      <p:ext uri="{BB962C8B-B14F-4D97-AF65-F5344CB8AC3E}">
        <p14:creationId xmlns:p14="http://schemas.microsoft.com/office/powerpoint/2010/main" val="11065400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7E51DC-9F85-4BFA-842B-56D2F5B9CE8C}"/>
              </a:ext>
            </a:extLst>
          </p:cNvPr>
          <p:cNvSpPr txBox="1"/>
          <p:nvPr/>
        </p:nvSpPr>
        <p:spPr>
          <a:xfrm>
            <a:off x="329961" y="151440"/>
            <a:ext cx="11926648" cy="1003031"/>
          </a:xfrm>
          <a:prstGeom prst="rect">
            <a:avLst/>
          </a:prstGeom>
          <a:noFill/>
        </p:spPr>
        <p:txBody>
          <a:bodyPr wrap="square">
            <a:spAutoFit/>
          </a:bodyPr>
          <a:lstStyle/>
          <a:p>
            <a:pPr lvl="0" algn="just">
              <a:lnSpc>
                <a:spcPct val="150000"/>
              </a:lnSpc>
            </a:pPr>
            <a:r>
              <a:rPr lang="en-AU" sz="44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Practical ministry – How is it done?</a:t>
            </a:r>
            <a:endParaRPr lang="en-AU" sz="44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68E50DB-1208-42CF-ADD2-4706D32F21AB}"/>
              </a:ext>
            </a:extLst>
          </p:cNvPr>
          <p:cNvSpPr txBox="1"/>
          <p:nvPr/>
        </p:nvSpPr>
        <p:spPr>
          <a:xfrm>
            <a:off x="21102" y="999196"/>
            <a:ext cx="11926648" cy="1843582"/>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Using authority, power, Holy Ghost Gifts and discernment whilst walking in your identity</a:t>
            </a:r>
          </a:p>
        </p:txBody>
      </p:sp>
      <p:sp>
        <p:nvSpPr>
          <p:cNvPr id="9" name="TextBox 8">
            <a:extLst>
              <a:ext uri="{FF2B5EF4-FFF2-40B4-BE49-F238E27FC236}">
                <a16:creationId xmlns:a16="http://schemas.microsoft.com/office/drawing/2014/main" id="{E5ADD519-4586-460A-9886-DC212A62D40C}"/>
              </a:ext>
            </a:extLst>
          </p:cNvPr>
          <p:cNvSpPr txBox="1"/>
          <p:nvPr/>
        </p:nvSpPr>
        <p:spPr>
          <a:xfrm>
            <a:off x="-63305" y="2903160"/>
            <a:ext cx="12011055" cy="1323439"/>
          </a:xfrm>
          <a:prstGeom prst="rect">
            <a:avLst/>
          </a:prstGeom>
          <a:noFill/>
        </p:spPr>
        <p:txBody>
          <a:bodyPr wrap="square">
            <a:spAutoFit/>
          </a:bodyPr>
          <a:lstStyle/>
          <a:p>
            <a:pPr marL="914400" lvl="1" indent="-457200" algn="just">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Being instant in season and out of season                       </a:t>
            </a:r>
            <a:r>
              <a:rPr lang="en-AU" sz="40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(Pst James story)</a:t>
            </a:r>
          </a:p>
        </p:txBody>
      </p:sp>
      <p:sp>
        <p:nvSpPr>
          <p:cNvPr id="11" name="TextBox 10">
            <a:extLst>
              <a:ext uri="{FF2B5EF4-FFF2-40B4-BE49-F238E27FC236}">
                <a16:creationId xmlns:a16="http://schemas.microsoft.com/office/drawing/2014/main" id="{18F398D9-B1B8-4A4C-8751-CFC802F8D798}"/>
              </a:ext>
            </a:extLst>
          </p:cNvPr>
          <p:cNvSpPr txBox="1"/>
          <p:nvPr/>
        </p:nvSpPr>
        <p:spPr>
          <a:xfrm>
            <a:off x="-21102" y="4103306"/>
            <a:ext cx="12053258" cy="1843582"/>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Asking questions and learning about the history of the person</a:t>
            </a:r>
          </a:p>
        </p:txBody>
      </p:sp>
      <p:sp>
        <p:nvSpPr>
          <p:cNvPr id="13" name="TextBox 12">
            <a:extLst>
              <a:ext uri="{FF2B5EF4-FFF2-40B4-BE49-F238E27FC236}">
                <a16:creationId xmlns:a16="http://schemas.microsoft.com/office/drawing/2014/main" id="{385277E2-DC99-4283-9C41-BD291464844F}"/>
              </a:ext>
            </a:extLst>
          </p:cNvPr>
          <p:cNvSpPr txBox="1"/>
          <p:nvPr/>
        </p:nvSpPr>
        <p:spPr>
          <a:xfrm>
            <a:off x="0" y="5781690"/>
            <a:ext cx="8134709" cy="920252"/>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Using the gifts of the Holy Spirit</a:t>
            </a:r>
          </a:p>
        </p:txBody>
      </p:sp>
    </p:spTree>
    <p:extLst>
      <p:ext uri="{BB962C8B-B14F-4D97-AF65-F5344CB8AC3E}">
        <p14:creationId xmlns:p14="http://schemas.microsoft.com/office/powerpoint/2010/main" val="355011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648F89-1355-4397-8B13-F0661F48AE19}"/>
              </a:ext>
            </a:extLst>
          </p:cNvPr>
          <p:cNvSpPr txBox="1"/>
          <p:nvPr/>
        </p:nvSpPr>
        <p:spPr>
          <a:xfrm>
            <a:off x="260230" y="4792254"/>
            <a:ext cx="10143226" cy="920252"/>
          </a:xfrm>
          <a:prstGeom prst="rect">
            <a:avLst/>
          </a:prstGeom>
          <a:noFill/>
        </p:spPr>
        <p:txBody>
          <a:bodyPr wrap="square">
            <a:spAutoFit/>
          </a:bodyPr>
          <a:lstStyle/>
          <a:p>
            <a:pPr marL="914400" lvl="1" indent="-457200" algn="just">
              <a:lnSpc>
                <a:spcPct val="150000"/>
              </a:lnSpc>
              <a:spcAft>
                <a:spcPts val="800"/>
              </a:spcAft>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Knowing what is demonic and what is not</a:t>
            </a:r>
          </a:p>
        </p:txBody>
      </p:sp>
      <p:sp>
        <p:nvSpPr>
          <p:cNvPr id="9" name="TextBox 8">
            <a:extLst>
              <a:ext uri="{FF2B5EF4-FFF2-40B4-BE49-F238E27FC236}">
                <a16:creationId xmlns:a16="http://schemas.microsoft.com/office/drawing/2014/main" id="{4EE5BD27-3797-4634-8C71-CEFC901F4297}"/>
              </a:ext>
            </a:extLst>
          </p:cNvPr>
          <p:cNvSpPr txBox="1"/>
          <p:nvPr/>
        </p:nvSpPr>
        <p:spPr>
          <a:xfrm>
            <a:off x="260230" y="617266"/>
            <a:ext cx="10143226" cy="920252"/>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Laying on of hands – </a:t>
            </a:r>
            <a:r>
              <a:rPr lang="en-AU" sz="40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(Do’s &amp; Don’ts)</a:t>
            </a:r>
          </a:p>
        </p:txBody>
      </p:sp>
      <p:sp>
        <p:nvSpPr>
          <p:cNvPr id="11" name="TextBox 10">
            <a:extLst>
              <a:ext uri="{FF2B5EF4-FFF2-40B4-BE49-F238E27FC236}">
                <a16:creationId xmlns:a16="http://schemas.microsoft.com/office/drawing/2014/main" id="{6B3C5FD0-19BD-47D6-B60D-11650EDB1EA9}"/>
              </a:ext>
            </a:extLst>
          </p:cNvPr>
          <p:cNvSpPr txBox="1"/>
          <p:nvPr/>
        </p:nvSpPr>
        <p:spPr>
          <a:xfrm>
            <a:off x="191937" y="1719820"/>
            <a:ext cx="10143226" cy="1843582"/>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Commanding, rebuking, binding, and casting out in faith</a:t>
            </a:r>
          </a:p>
        </p:txBody>
      </p:sp>
      <p:sp>
        <p:nvSpPr>
          <p:cNvPr id="13" name="TextBox 12">
            <a:extLst>
              <a:ext uri="{FF2B5EF4-FFF2-40B4-BE49-F238E27FC236}">
                <a16:creationId xmlns:a16="http://schemas.microsoft.com/office/drawing/2014/main" id="{3EDF3A7A-4483-4476-8258-51D23E9B967A}"/>
              </a:ext>
            </a:extLst>
          </p:cNvPr>
          <p:cNvSpPr txBox="1"/>
          <p:nvPr/>
        </p:nvSpPr>
        <p:spPr>
          <a:xfrm>
            <a:off x="260230" y="3692515"/>
            <a:ext cx="10143226" cy="920252"/>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4000" dirty="0">
                <a:effectLst/>
                <a:latin typeface="Corbel" panose="020B0503020204020204" pitchFamily="34" charset="0"/>
                <a:ea typeface="Calibri" panose="020F0502020204030204" pitchFamily="34" charset="0"/>
                <a:cs typeface="Times New Roman" panose="02020603050405020304" pitchFamily="18" charset="0"/>
              </a:rPr>
              <a:t>Speaking &amp; sending the word in faith</a:t>
            </a:r>
          </a:p>
        </p:txBody>
      </p:sp>
    </p:spTree>
    <p:extLst>
      <p:ext uri="{BB962C8B-B14F-4D97-AF65-F5344CB8AC3E}">
        <p14:creationId xmlns:p14="http://schemas.microsoft.com/office/powerpoint/2010/main" val="3394629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B50D6B-052D-4940-8489-73B9CB263E2A}"/>
              </a:ext>
            </a:extLst>
          </p:cNvPr>
          <p:cNvSpPr txBox="1"/>
          <p:nvPr/>
        </p:nvSpPr>
        <p:spPr>
          <a:xfrm>
            <a:off x="1522412" y="5477906"/>
            <a:ext cx="8946541" cy="728856"/>
          </a:xfrm>
          <a:prstGeom prst="rect">
            <a:avLst/>
          </a:prstGeom>
        </p:spPr>
        <p:txBody>
          <a:bodyPr vert="horz" lIns="91440" tIns="45720" rIns="91440" bIns="45720" rtlCol="0">
            <a:normAutofit/>
          </a:bodyPr>
          <a:lstStyle/>
          <a:p>
            <a:pPr marL="742950" lvl="1" indent="-285750">
              <a:lnSpc>
                <a:spcPct val="90000"/>
              </a:lnSpc>
              <a:spcBef>
                <a:spcPts val="1000"/>
              </a:spcBef>
              <a:buClr>
                <a:schemeClr val="bg2">
                  <a:lumMod val="40000"/>
                  <a:lumOff val="60000"/>
                </a:schemeClr>
              </a:buClr>
              <a:buSzPct val="80000"/>
              <a:buFont typeface="Wingdings 3" charset="2"/>
              <a:buChar char=""/>
            </a:pPr>
            <a:endParaRPr lang="en-US" dirty="0">
              <a:effectLst/>
              <a:latin typeface="+mj-lt"/>
              <a:ea typeface="+mj-ea"/>
              <a:cs typeface="+mj-cs"/>
            </a:endParaRPr>
          </a:p>
        </p:txBody>
      </p:sp>
      <p:sp>
        <p:nvSpPr>
          <p:cNvPr id="3" name="TextBox 2">
            <a:extLst>
              <a:ext uri="{FF2B5EF4-FFF2-40B4-BE49-F238E27FC236}">
                <a16:creationId xmlns:a16="http://schemas.microsoft.com/office/drawing/2014/main" id="{F249B37F-3C8A-4051-B761-C279F75C419B}"/>
              </a:ext>
            </a:extLst>
          </p:cNvPr>
          <p:cNvSpPr txBox="1"/>
          <p:nvPr/>
        </p:nvSpPr>
        <p:spPr>
          <a:xfrm>
            <a:off x="3987560" y="300372"/>
            <a:ext cx="4423195" cy="701731"/>
          </a:xfrm>
          <a:prstGeom prst="rect">
            <a:avLst/>
          </a:prstGeom>
          <a:noFill/>
        </p:spPr>
        <p:txBody>
          <a:bodyPr wrap="square">
            <a:spAutoFit/>
          </a:bodyPr>
          <a:lstStyle/>
          <a:p>
            <a:pPr lvl="0">
              <a:lnSpc>
                <a:spcPct val="90000"/>
              </a:lnSpc>
              <a:spcBef>
                <a:spcPts val="1000"/>
              </a:spcBef>
              <a:buClr>
                <a:schemeClr val="bg2">
                  <a:lumMod val="40000"/>
                  <a:lumOff val="60000"/>
                </a:schemeClr>
              </a:buClr>
              <a:buSzPct val="80000"/>
            </a:pPr>
            <a:r>
              <a:rPr lang="en-US" sz="4400" b="1" dirty="0">
                <a:solidFill>
                  <a:srgbClr val="FFFF00"/>
                </a:solidFill>
                <a:effectLst/>
                <a:latin typeface="+mj-lt"/>
                <a:ea typeface="+mj-ea"/>
                <a:cs typeface="+mj-cs"/>
              </a:rPr>
              <a:t>House keeping</a:t>
            </a:r>
          </a:p>
        </p:txBody>
      </p:sp>
      <p:sp>
        <p:nvSpPr>
          <p:cNvPr id="4" name="TextBox 3">
            <a:extLst>
              <a:ext uri="{FF2B5EF4-FFF2-40B4-BE49-F238E27FC236}">
                <a16:creationId xmlns:a16="http://schemas.microsoft.com/office/drawing/2014/main" id="{22510DEA-A817-4207-8041-A18C134E61C9}"/>
              </a:ext>
            </a:extLst>
          </p:cNvPr>
          <p:cNvSpPr txBox="1"/>
          <p:nvPr/>
        </p:nvSpPr>
        <p:spPr>
          <a:xfrm>
            <a:off x="-224288" y="1305677"/>
            <a:ext cx="12292641" cy="867930"/>
          </a:xfrm>
          <a:prstGeom prst="rect">
            <a:avLst/>
          </a:prstGeom>
          <a:noFill/>
        </p:spPr>
        <p:txBody>
          <a:bodyPr wrap="square">
            <a:spAutoFit/>
          </a:bodyPr>
          <a:lstStyle/>
          <a:p>
            <a:pPr marL="742950" lvl="1" indent="-285750">
              <a:lnSpc>
                <a:spcPct val="90000"/>
              </a:lnSpc>
              <a:spcBef>
                <a:spcPts val="1000"/>
              </a:spcBef>
              <a:buClr>
                <a:schemeClr val="bg2">
                  <a:lumMod val="40000"/>
                  <a:lumOff val="60000"/>
                </a:schemeClr>
              </a:buClr>
              <a:buSzPct val="80000"/>
              <a:buFont typeface="Wingdings 3" charset="2"/>
              <a:buChar char=""/>
            </a:pPr>
            <a:r>
              <a:rPr lang="en-US" sz="2800" dirty="0">
                <a:effectLst/>
                <a:latin typeface="+mj-lt"/>
                <a:ea typeface="+mj-ea"/>
                <a:cs typeface="+mj-cs"/>
              </a:rPr>
              <a:t>This teaching is laying the foundation for future specific teaching on the same subject</a:t>
            </a:r>
          </a:p>
        </p:txBody>
      </p:sp>
      <p:sp>
        <p:nvSpPr>
          <p:cNvPr id="5" name="TextBox 4">
            <a:extLst>
              <a:ext uri="{FF2B5EF4-FFF2-40B4-BE49-F238E27FC236}">
                <a16:creationId xmlns:a16="http://schemas.microsoft.com/office/drawing/2014/main" id="{CA07CD11-7EF7-4BB5-BC9A-F3995DBCBF96}"/>
              </a:ext>
            </a:extLst>
          </p:cNvPr>
          <p:cNvSpPr txBox="1"/>
          <p:nvPr/>
        </p:nvSpPr>
        <p:spPr>
          <a:xfrm>
            <a:off x="152399" y="2384478"/>
            <a:ext cx="11835441" cy="867930"/>
          </a:xfrm>
          <a:prstGeom prst="rect">
            <a:avLst/>
          </a:prstGeom>
          <a:solidFill>
            <a:srgbClr val="C00000"/>
          </a:solidFill>
        </p:spPr>
        <p:txBody>
          <a:bodyPr wrap="square">
            <a:spAutoFit/>
          </a:bodyPr>
          <a:lstStyle/>
          <a:p>
            <a:pPr marL="742950" lvl="1" indent="-285750">
              <a:lnSpc>
                <a:spcPct val="90000"/>
              </a:lnSpc>
              <a:spcBef>
                <a:spcPts val="1000"/>
              </a:spcBef>
              <a:buClr>
                <a:schemeClr val="bg2">
                  <a:lumMod val="40000"/>
                  <a:lumOff val="60000"/>
                </a:schemeClr>
              </a:buClr>
              <a:buSzPct val="80000"/>
              <a:buFont typeface="Wingdings 3" charset="2"/>
              <a:buChar char=""/>
            </a:pPr>
            <a:r>
              <a:rPr lang="en-US" sz="2800" dirty="0">
                <a:effectLst/>
                <a:latin typeface="+mj-lt"/>
                <a:ea typeface="+mj-ea"/>
                <a:cs typeface="+mj-cs"/>
              </a:rPr>
              <a:t>For future sessions, please register your interest via email to </a:t>
            </a:r>
            <a:r>
              <a:rPr lang="en-US" sz="2800" u="sng" dirty="0">
                <a:solidFill>
                  <a:srgbClr val="FFFF00"/>
                </a:solidFill>
                <a:effectLst/>
                <a:latin typeface="+mj-lt"/>
                <a:ea typeface="+mj-ea"/>
                <a:cs typeface="+mj-cs"/>
                <a:hlinkClick r:id="rId2">
                  <a:extLst>
                    <a:ext uri="{A12FA001-AC4F-418D-AE19-62706E023703}">
                      <ahyp:hlinkClr xmlns:ahyp="http://schemas.microsoft.com/office/drawing/2018/hyperlinkcolor" val="tx"/>
                    </a:ext>
                  </a:extLst>
                </a:hlinkClick>
              </a:rPr>
              <a:t>calvarybunburywa@gmail.com</a:t>
            </a:r>
            <a:endParaRPr lang="en-US" sz="2800" dirty="0">
              <a:solidFill>
                <a:srgbClr val="FFFF00"/>
              </a:solidFill>
              <a:effectLst/>
              <a:latin typeface="+mj-lt"/>
              <a:ea typeface="+mj-ea"/>
              <a:cs typeface="+mj-cs"/>
            </a:endParaRPr>
          </a:p>
        </p:txBody>
      </p:sp>
      <p:sp>
        <p:nvSpPr>
          <p:cNvPr id="6" name="TextBox 5">
            <a:extLst>
              <a:ext uri="{FF2B5EF4-FFF2-40B4-BE49-F238E27FC236}">
                <a16:creationId xmlns:a16="http://schemas.microsoft.com/office/drawing/2014/main" id="{44910E06-BADF-475B-800E-D084F34847D3}"/>
              </a:ext>
            </a:extLst>
          </p:cNvPr>
          <p:cNvSpPr txBox="1"/>
          <p:nvPr/>
        </p:nvSpPr>
        <p:spPr>
          <a:xfrm>
            <a:off x="-138024" y="3601994"/>
            <a:ext cx="11938959" cy="2159566"/>
          </a:xfrm>
          <a:prstGeom prst="rect">
            <a:avLst/>
          </a:prstGeom>
          <a:noFill/>
        </p:spPr>
        <p:txBody>
          <a:bodyPr wrap="square">
            <a:spAutoFit/>
          </a:bodyPr>
          <a:lstStyle/>
          <a:p>
            <a:pPr marL="742950" lvl="1" indent="-285750">
              <a:lnSpc>
                <a:spcPct val="90000"/>
              </a:lnSpc>
              <a:spcBef>
                <a:spcPts val="1000"/>
              </a:spcBef>
              <a:buClr>
                <a:schemeClr val="bg2">
                  <a:lumMod val="40000"/>
                  <a:lumOff val="60000"/>
                </a:schemeClr>
              </a:buClr>
              <a:buSzPct val="80000"/>
              <a:buFont typeface="Wingdings 3" charset="2"/>
              <a:buChar char=""/>
            </a:pPr>
            <a:r>
              <a:rPr lang="en-US" sz="2800" dirty="0">
                <a:effectLst/>
                <a:latin typeface="+mj-lt"/>
                <a:ea typeface="+mj-ea"/>
                <a:cs typeface="+mj-cs"/>
              </a:rPr>
              <a:t>Please note that I am a Pastor and so have other duties. I will not be able to answer your email or phone calls when you need answers. </a:t>
            </a:r>
          </a:p>
          <a:p>
            <a:pPr marL="1143000" lvl="2" indent="-228600">
              <a:lnSpc>
                <a:spcPct val="90000"/>
              </a:lnSpc>
              <a:spcBef>
                <a:spcPts val="1000"/>
              </a:spcBef>
              <a:buClr>
                <a:schemeClr val="bg2">
                  <a:lumMod val="40000"/>
                  <a:lumOff val="60000"/>
                </a:schemeClr>
              </a:buClr>
              <a:buSzPct val="80000"/>
              <a:buFont typeface="Wingdings 3" charset="2"/>
              <a:buChar char=""/>
            </a:pPr>
            <a:r>
              <a:rPr lang="en-US" sz="2800" dirty="0">
                <a:effectLst/>
                <a:latin typeface="+mj-lt"/>
                <a:ea typeface="+mj-ea"/>
                <a:cs typeface="+mj-cs"/>
              </a:rPr>
              <a:t>You must go to your local Pastor or other people whom you know can help you</a:t>
            </a:r>
          </a:p>
        </p:txBody>
      </p:sp>
    </p:spTree>
    <p:extLst>
      <p:ext uri="{BB962C8B-B14F-4D97-AF65-F5344CB8AC3E}">
        <p14:creationId xmlns:p14="http://schemas.microsoft.com/office/powerpoint/2010/main" val="576882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691BF5-3719-4482-8345-7A52829868BE}"/>
              </a:ext>
            </a:extLst>
          </p:cNvPr>
          <p:cNvSpPr/>
          <p:nvPr/>
        </p:nvSpPr>
        <p:spPr>
          <a:xfrm>
            <a:off x="276552" y="379411"/>
            <a:ext cx="11311110" cy="923330"/>
          </a:xfrm>
          <a:prstGeom prst="rect">
            <a:avLst/>
          </a:prstGeom>
          <a:noFill/>
        </p:spPr>
        <p:txBody>
          <a:bodyPr wrap="none" lIns="91440" tIns="45720" rIns="91440" bIns="45720">
            <a:spAutoFit/>
          </a:bodyPr>
          <a:lstStyle/>
          <a:p>
            <a:pPr algn="ctr"/>
            <a:r>
              <a:rPr lang="en-US" sz="5400" b="1" cap="none" spc="0" dirty="0">
                <a:ln w="0"/>
                <a:solidFill>
                  <a:srgbClr val="FFFF00"/>
                </a:solidFill>
                <a:effectLst>
                  <a:outerShdw blurRad="38100" dist="19050" dir="2700000" algn="tl" rotWithShape="0">
                    <a:schemeClr val="dk1">
                      <a:alpha val="40000"/>
                    </a:schemeClr>
                  </a:outerShdw>
                </a:effectLst>
              </a:rPr>
              <a:t>Protecting oneself before ministry</a:t>
            </a:r>
          </a:p>
        </p:txBody>
      </p:sp>
      <p:sp>
        <p:nvSpPr>
          <p:cNvPr id="3" name="TextBox 2">
            <a:extLst>
              <a:ext uri="{FF2B5EF4-FFF2-40B4-BE49-F238E27FC236}">
                <a16:creationId xmlns:a16="http://schemas.microsoft.com/office/drawing/2014/main" id="{55160698-A758-4D99-A6B3-9DD10745BEAC}"/>
              </a:ext>
            </a:extLst>
          </p:cNvPr>
          <p:cNvSpPr txBox="1"/>
          <p:nvPr/>
        </p:nvSpPr>
        <p:spPr>
          <a:xfrm>
            <a:off x="370937" y="1518249"/>
            <a:ext cx="10107254" cy="646331"/>
          </a:xfrm>
          <a:prstGeom prst="rect">
            <a:avLst/>
          </a:prstGeom>
          <a:noFill/>
        </p:spPr>
        <p:txBody>
          <a:bodyPr wrap="none" rtlCol="0">
            <a:spAutoFit/>
          </a:bodyPr>
          <a:lstStyle/>
          <a:p>
            <a:pPr marL="571500" indent="-571500">
              <a:buFont typeface="Wingdings" panose="05000000000000000000" pitchFamily="2" charset="2"/>
              <a:buChar char="Ø"/>
            </a:pPr>
            <a:r>
              <a:rPr lang="en-AU" sz="3600" dirty="0"/>
              <a:t>One must be a praying person at all times</a:t>
            </a:r>
          </a:p>
        </p:txBody>
      </p:sp>
      <p:sp>
        <p:nvSpPr>
          <p:cNvPr id="4" name="TextBox 3">
            <a:extLst>
              <a:ext uri="{FF2B5EF4-FFF2-40B4-BE49-F238E27FC236}">
                <a16:creationId xmlns:a16="http://schemas.microsoft.com/office/drawing/2014/main" id="{906D7A2A-4877-423E-8AB3-F5BB5E91E38E}"/>
              </a:ext>
            </a:extLst>
          </p:cNvPr>
          <p:cNvSpPr txBox="1"/>
          <p:nvPr/>
        </p:nvSpPr>
        <p:spPr>
          <a:xfrm>
            <a:off x="346891" y="2441237"/>
            <a:ext cx="11100362" cy="1200329"/>
          </a:xfrm>
          <a:prstGeom prst="rect">
            <a:avLst/>
          </a:prstGeom>
          <a:noFill/>
        </p:spPr>
        <p:txBody>
          <a:bodyPr wrap="square" rtlCol="0">
            <a:spAutoFit/>
          </a:bodyPr>
          <a:lstStyle/>
          <a:p>
            <a:pPr marL="571500" indent="-571500">
              <a:buFont typeface="Wingdings" panose="05000000000000000000" pitchFamily="2" charset="2"/>
              <a:buChar char="Ø"/>
            </a:pPr>
            <a:r>
              <a:rPr lang="en-AU" sz="3600" dirty="0"/>
              <a:t>One must study the word at all times &amp; depend on the Holy Spirit</a:t>
            </a:r>
          </a:p>
        </p:txBody>
      </p:sp>
      <p:sp>
        <p:nvSpPr>
          <p:cNvPr id="5" name="TextBox 4">
            <a:extLst>
              <a:ext uri="{FF2B5EF4-FFF2-40B4-BE49-F238E27FC236}">
                <a16:creationId xmlns:a16="http://schemas.microsoft.com/office/drawing/2014/main" id="{D77DEBFB-553A-427A-A9CB-B937EB85B271}"/>
              </a:ext>
            </a:extLst>
          </p:cNvPr>
          <p:cNvSpPr txBox="1"/>
          <p:nvPr/>
        </p:nvSpPr>
        <p:spPr>
          <a:xfrm>
            <a:off x="346891" y="3918224"/>
            <a:ext cx="10347705" cy="646331"/>
          </a:xfrm>
          <a:prstGeom prst="rect">
            <a:avLst/>
          </a:prstGeom>
          <a:noFill/>
        </p:spPr>
        <p:txBody>
          <a:bodyPr wrap="none" rtlCol="0">
            <a:spAutoFit/>
          </a:bodyPr>
          <a:lstStyle/>
          <a:p>
            <a:pPr marL="571500" indent="-571500">
              <a:buFont typeface="Wingdings" panose="05000000000000000000" pitchFamily="2" charset="2"/>
              <a:buChar char="Ø"/>
            </a:pPr>
            <a:r>
              <a:rPr lang="en-AU" sz="3600" dirty="0"/>
              <a:t>One must not be sinning in any known way</a:t>
            </a:r>
          </a:p>
        </p:txBody>
      </p:sp>
      <p:sp>
        <p:nvSpPr>
          <p:cNvPr id="8" name="TextBox 7">
            <a:extLst>
              <a:ext uri="{FF2B5EF4-FFF2-40B4-BE49-F238E27FC236}">
                <a16:creationId xmlns:a16="http://schemas.microsoft.com/office/drawing/2014/main" id="{E1A91121-82B8-4F5F-98A6-D18B0E6CB07F}"/>
              </a:ext>
            </a:extLst>
          </p:cNvPr>
          <p:cNvSpPr txBox="1"/>
          <p:nvPr/>
        </p:nvSpPr>
        <p:spPr>
          <a:xfrm>
            <a:off x="346891" y="4887969"/>
            <a:ext cx="10363735" cy="1200329"/>
          </a:xfrm>
          <a:prstGeom prst="rect">
            <a:avLst/>
          </a:prstGeom>
          <a:noFill/>
        </p:spPr>
        <p:txBody>
          <a:bodyPr wrap="none" rtlCol="0">
            <a:spAutoFit/>
          </a:bodyPr>
          <a:lstStyle/>
          <a:p>
            <a:pPr marL="571500" indent="-571500">
              <a:buFont typeface="Wingdings" panose="05000000000000000000" pitchFamily="2" charset="2"/>
              <a:buChar char="Ø"/>
            </a:pPr>
            <a:r>
              <a:rPr lang="en-AU" sz="3600" dirty="0"/>
              <a:t>One must be prepared at all times with the</a:t>
            </a:r>
          </a:p>
          <a:p>
            <a:r>
              <a:rPr lang="en-AU" sz="3600" dirty="0"/>
              <a:t>     whole armour of God</a:t>
            </a:r>
          </a:p>
        </p:txBody>
      </p:sp>
    </p:spTree>
    <p:extLst>
      <p:ext uri="{BB962C8B-B14F-4D97-AF65-F5344CB8AC3E}">
        <p14:creationId xmlns:p14="http://schemas.microsoft.com/office/powerpoint/2010/main" val="38038152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B2DDBD-1578-48AF-AAF9-2AD12A9012A6}"/>
              </a:ext>
            </a:extLst>
          </p:cNvPr>
          <p:cNvSpPr txBox="1"/>
          <p:nvPr/>
        </p:nvSpPr>
        <p:spPr>
          <a:xfrm>
            <a:off x="23722" y="5153705"/>
            <a:ext cx="10862813" cy="1489639"/>
          </a:xfrm>
          <a:prstGeom prst="rect">
            <a:avLst/>
          </a:prstGeom>
          <a:noFill/>
        </p:spPr>
        <p:txBody>
          <a:bodyPr wrap="square">
            <a:spAutoFit/>
          </a:bodyPr>
          <a:lstStyle/>
          <a:p>
            <a:pPr marL="914400" lvl="1" indent="-457200" algn="just">
              <a:lnSpc>
                <a:spcPct val="150000"/>
              </a:lnSpc>
              <a:spcAft>
                <a:spcPts val="800"/>
              </a:spcAft>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Not being unequally yoked with wrongful affiliations 0r any form of demonic affiliations</a:t>
            </a:r>
            <a:endParaRPr lang="en-AU" sz="3200" dirty="0"/>
          </a:p>
        </p:txBody>
      </p:sp>
      <p:sp>
        <p:nvSpPr>
          <p:cNvPr id="5" name="TextBox 4">
            <a:extLst>
              <a:ext uri="{FF2B5EF4-FFF2-40B4-BE49-F238E27FC236}">
                <a16:creationId xmlns:a16="http://schemas.microsoft.com/office/drawing/2014/main" id="{4F80F862-3290-45C1-A33F-EB7B0F938A4C}"/>
              </a:ext>
            </a:extLst>
          </p:cNvPr>
          <p:cNvSpPr txBox="1"/>
          <p:nvPr/>
        </p:nvSpPr>
        <p:spPr>
          <a:xfrm>
            <a:off x="649136" y="-63672"/>
            <a:ext cx="8460357" cy="1003031"/>
          </a:xfrm>
          <a:prstGeom prst="rect">
            <a:avLst/>
          </a:prstGeom>
          <a:noFill/>
        </p:spPr>
        <p:txBody>
          <a:bodyPr wrap="square">
            <a:spAutoFit/>
          </a:bodyPr>
          <a:lstStyle/>
          <a:p>
            <a:pPr lvl="0" algn="just">
              <a:lnSpc>
                <a:spcPct val="150000"/>
              </a:lnSpc>
            </a:pPr>
            <a:r>
              <a:rPr lang="en-AU" sz="44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Protecting oneself after ministry</a:t>
            </a:r>
            <a:endParaRPr lang="en-AU" sz="44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BCE461-B69D-4405-8C8F-220665F29101}"/>
              </a:ext>
            </a:extLst>
          </p:cNvPr>
          <p:cNvSpPr txBox="1"/>
          <p:nvPr/>
        </p:nvSpPr>
        <p:spPr>
          <a:xfrm>
            <a:off x="94890" y="1221214"/>
            <a:ext cx="10375421" cy="754694"/>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Pleading the blood of Jesus &amp; Using the word</a:t>
            </a:r>
          </a:p>
        </p:txBody>
      </p:sp>
      <p:sp>
        <p:nvSpPr>
          <p:cNvPr id="9" name="TextBox 8">
            <a:extLst>
              <a:ext uri="{FF2B5EF4-FFF2-40B4-BE49-F238E27FC236}">
                <a16:creationId xmlns:a16="http://schemas.microsoft.com/office/drawing/2014/main" id="{4A3679D3-18DF-4D36-8381-E7827BE23176}"/>
              </a:ext>
            </a:extLst>
          </p:cNvPr>
          <p:cNvSpPr txBox="1"/>
          <p:nvPr/>
        </p:nvSpPr>
        <p:spPr>
          <a:xfrm>
            <a:off x="94891" y="2119716"/>
            <a:ext cx="10375421" cy="1493358"/>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To avoiding the transference of spirits - De-briefing after ministry is essential</a:t>
            </a:r>
          </a:p>
        </p:txBody>
      </p:sp>
      <p:sp>
        <p:nvSpPr>
          <p:cNvPr id="11" name="TextBox 10">
            <a:extLst>
              <a:ext uri="{FF2B5EF4-FFF2-40B4-BE49-F238E27FC236}">
                <a16:creationId xmlns:a16="http://schemas.microsoft.com/office/drawing/2014/main" id="{B1404031-BD97-46EC-B58B-E02B97EE11B2}"/>
              </a:ext>
            </a:extLst>
          </p:cNvPr>
          <p:cNvSpPr txBox="1"/>
          <p:nvPr/>
        </p:nvSpPr>
        <p:spPr>
          <a:xfrm>
            <a:off x="511114" y="3670428"/>
            <a:ext cx="10375421" cy="584775"/>
          </a:xfrm>
          <a:prstGeom prst="rect">
            <a:avLst/>
          </a:prstGeom>
          <a:noFill/>
        </p:spPr>
        <p:txBody>
          <a:bodyPr wrap="square">
            <a:spAutoFit/>
          </a:bodyPr>
          <a:lstStyle/>
          <a:p>
            <a:pPr marL="457200" indent="-457200">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Do not fall into sin yourself</a:t>
            </a:r>
            <a:endParaRPr lang="en-AU" sz="3200" dirty="0"/>
          </a:p>
        </p:txBody>
      </p:sp>
      <p:sp>
        <p:nvSpPr>
          <p:cNvPr id="13" name="TextBox 12">
            <a:extLst>
              <a:ext uri="{FF2B5EF4-FFF2-40B4-BE49-F238E27FC236}">
                <a16:creationId xmlns:a16="http://schemas.microsoft.com/office/drawing/2014/main" id="{452F7350-EED5-4598-8749-35F1F9FDA23D}"/>
              </a:ext>
            </a:extLst>
          </p:cNvPr>
          <p:cNvSpPr txBox="1"/>
          <p:nvPr/>
        </p:nvSpPr>
        <p:spPr>
          <a:xfrm>
            <a:off x="23722" y="4327107"/>
            <a:ext cx="10375421" cy="754694"/>
          </a:xfrm>
          <a:prstGeom prst="rect">
            <a:avLst/>
          </a:prstGeom>
          <a:noFill/>
        </p:spPr>
        <p:txBody>
          <a:bodyPr wrap="square">
            <a:spAutoFit/>
          </a:bodyPr>
          <a:lstStyle/>
          <a:p>
            <a:pPr marL="914400" lvl="1"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Doing what the Holy Spirit says</a:t>
            </a:r>
          </a:p>
        </p:txBody>
      </p:sp>
    </p:spTree>
    <p:extLst>
      <p:ext uri="{BB962C8B-B14F-4D97-AF65-F5344CB8AC3E}">
        <p14:creationId xmlns:p14="http://schemas.microsoft.com/office/powerpoint/2010/main" val="1499557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455B77-1497-4D79-BB20-229478492A3B}"/>
              </a:ext>
            </a:extLst>
          </p:cNvPr>
          <p:cNvSpPr/>
          <p:nvPr/>
        </p:nvSpPr>
        <p:spPr>
          <a:xfrm>
            <a:off x="474108" y="1949418"/>
            <a:ext cx="11243784" cy="424731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57150">
            <a:solidFill>
              <a:srgbClr val="FF0000"/>
            </a:solidFill>
          </a:ln>
          <a:effectLst>
            <a:innerShdw blurRad="63500" dist="50800" dir="16200000">
              <a:prstClr val="black">
                <a:alpha val="50000"/>
              </a:prstClr>
            </a:innerShdw>
          </a:effectLst>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THANK YOU FOR ATTENDING</a:t>
            </a:r>
          </a:p>
          <a:p>
            <a:pPr algn="ctr"/>
            <a:r>
              <a:rPr lang="en-US" sz="5400" b="1" dirty="0">
                <a:ln/>
                <a:solidFill>
                  <a:schemeClr val="accent4"/>
                </a:solidFill>
              </a:rPr>
              <a:t>&amp;</a:t>
            </a:r>
          </a:p>
          <a:p>
            <a:pPr algn="ctr"/>
            <a:r>
              <a:rPr lang="en-US" sz="5400" b="1" cap="none" spc="0" dirty="0">
                <a:ln/>
                <a:solidFill>
                  <a:schemeClr val="accent4"/>
                </a:solidFill>
                <a:effectLst/>
              </a:rPr>
              <a:t>GOD BLESS</a:t>
            </a:r>
          </a:p>
          <a:p>
            <a:pPr algn="ctr"/>
            <a:endParaRPr lang="en-US" sz="5400" b="1" dirty="0">
              <a:ln/>
              <a:solidFill>
                <a:schemeClr val="accent4"/>
              </a:solidFill>
            </a:endParaRPr>
          </a:p>
          <a:p>
            <a:pPr algn="ctr"/>
            <a:r>
              <a:rPr lang="en-US" sz="5400" b="1" cap="none" spc="0" dirty="0">
                <a:ln/>
                <a:solidFill>
                  <a:srgbClr val="002060"/>
                </a:solidFill>
                <a:effectLst/>
              </a:rPr>
              <a:t>PREVENTION IS BETTER THAN CURE</a:t>
            </a:r>
          </a:p>
        </p:txBody>
      </p:sp>
    </p:spTree>
    <p:extLst>
      <p:ext uri="{BB962C8B-B14F-4D97-AF65-F5344CB8AC3E}">
        <p14:creationId xmlns:p14="http://schemas.microsoft.com/office/powerpoint/2010/main" val="314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13D1BC-B5B3-47ED-8818-3690D9E74B13}"/>
              </a:ext>
            </a:extLst>
          </p:cNvPr>
          <p:cNvSpPr txBox="1"/>
          <p:nvPr/>
        </p:nvSpPr>
        <p:spPr>
          <a:xfrm>
            <a:off x="-296174" y="114071"/>
            <a:ext cx="12192000" cy="978729"/>
          </a:xfrm>
          <a:prstGeom prst="rect">
            <a:avLst/>
          </a:prstGeom>
          <a:noFill/>
        </p:spPr>
        <p:txBody>
          <a:bodyPr wrap="square">
            <a:spAutoFit/>
          </a:bodyPr>
          <a:lstStyle/>
          <a:p>
            <a:pPr marL="800100" lvl="1" indent="-342900">
              <a:lnSpc>
                <a:spcPct val="90000"/>
              </a:lnSpc>
              <a:spcBef>
                <a:spcPts val="1000"/>
              </a:spcBef>
              <a:buClr>
                <a:schemeClr val="bg2">
                  <a:lumMod val="40000"/>
                  <a:lumOff val="60000"/>
                </a:schemeClr>
              </a:buClr>
              <a:buSzPct val="80000"/>
              <a:buFont typeface="Wingdings" panose="05000000000000000000" pitchFamily="2" charset="2"/>
              <a:buChar char="Ø"/>
            </a:pPr>
            <a:r>
              <a:rPr lang="en-US" sz="3200" dirty="0">
                <a:effectLst/>
                <a:ea typeface="+mj-ea"/>
                <a:cs typeface="+mj-cs"/>
              </a:rPr>
              <a:t>Please keep your microphone on mute till you are called up to testify or asked a question</a:t>
            </a:r>
          </a:p>
        </p:txBody>
      </p:sp>
      <p:sp>
        <p:nvSpPr>
          <p:cNvPr id="4" name="TextBox 3">
            <a:extLst>
              <a:ext uri="{FF2B5EF4-FFF2-40B4-BE49-F238E27FC236}">
                <a16:creationId xmlns:a16="http://schemas.microsoft.com/office/drawing/2014/main" id="{4D6D0C0E-ACEB-488F-8866-4A5A44EEF224}"/>
              </a:ext>
            </a:extLst>
          </p:cNvPr>
          <p:cNvSpPr txBox="1"/>
          <p:nvPr/>
        </p:nvSpPr>
        <p:spPr>
          <a:xfrm>
            <a:off x="92015" y="903019"/>
            <a:ext cx="11915955" cy="2953309"/>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AU" sz="3200" dirty="0">
                <a:effectLst/>
                <a:ea typeface="Calibri" panose="020F0502020204030204" pitchFamily="34" charset="0"/>
                <a:cs typeface="Times New Roman" panose="02020603050405020304" pitchFamily="18" charset="0"/>
              </a:rPr>
              <a:t>Please keep your testimonies to the point and short so that we can best answer your situation if needed and so that it does not consume the time and detract from the purpose of this teaching</a:t>
            </a:r>
            <a:endParaRPr lang="en-AU" sz="3200" dirty="0"/>
          </a:p>
        </p:txBody>
      </p:sp>
      <p:sp>
        <p:nvSpPr>
          <p:cNvPr id="6" name="TextBox 5">
            <a:extLst>
              <a:ext uri="{FF2B5EF4-FFF2-40B4-BE49-F238E27FC236}">
                <a16:creationId xmlns:a16="http://schemas.microsoft.com/office/drawing/2014/main" id="{B86740D9-A987-433E-9C60-C9FA86FF1E84}"/>
              </a:ext>
            </a:extLst>
          </p:cNvPr>
          <p:cNvSpPr txBox="1"/>
          <p:nvPr/>
        </p:nvSpPr>
        <p:spPr>
          <a:xfrm>
            <a:off x="-296174" y="3674985"/>
            <a:ext cx="12304144" cy="3161443"/>
          </a:xfrm>
          <a:prstGeom prst="rect">
            <a:avLst/>
          </a:prstGeom>
          <a:noFill/>
        </p:spPr>
        <p:txBody>
          <a:bodyPr wrap="square">
            <a:spAutoFit/>
          </a:bodyPr>
          <a:lstStyle/>
          <a:p>
            <a:pPr marL="800100" lvl="1" indent="-342900" algn="just">
              <a:lnSpc>
                <a:spcPct val="150000"/>
              </a:lnSpc>
              <a:buFont typeface="Wingdings" panose="05000000000000000000" pitchFamily="2" charset="2"/>
              <a:buChar char="Ø"/>
            </a:pPr>
            <a:r>
              <a:rPr lang="en-AU" sz="3200" dirty="0">
                <a:effectLst/>
                <a:ea typeface="Calibri" panose="020F0502020204030204" pitchFamily="34" charset="0"/>
                <a:cs typeface="Times New Roman" panose="02020603050405020304" pitchFamily="18" charset="0"/>
              </a:rPr>
              <a:t>I may interrupt your talking so that we can get to the point because of time factors</a:t>
            </a:r>
          </a:p>
          <a:p>
            <a:pPr marL="1257300" lvl="2" indent="-342900" algn="just">
              <a:lnSpc>
                <a:spcPct val="150000"/>
              </a:lnSpc>
              <a:buFont typeface="Wingdings" panose="05000000000000000000" pitchFamily="2" charset="2"/>
              <a:buChar char="Ø"/>
            </a:pPr>
            <a:r>
              <a:rPr lang="en-AU" sz="2400" dirty="0">
                <a:effectLst/>
                <a:ea typeface="Calibri" panose="020F0502020204030204" pitchFamily="34" charset="0"/>
                <a:cs typeface="Times New Roman" panose="02020603050405020304" pitchFamily="18" charset="0"/>
              </a:rPr>
              <a:t>Besides, the Holy Spirit already knows your situation. Therefore, please only give us a brief summary of events in your life to facilitate teaching and prayer</a:t>
            </a:r>
          </a:p>
        </p:txBody>
      </p:sp>
    </p:spTree>
    <p:extLst>
      <p:ext uri="{BB962C8B-B14F-4D97-AF65-F5344CB8AC3E}">
        <p14:creationId xmlns:p14="http://schemas.microsoft.com/office/powerpoint/2010/main" val="9998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17FF0A1-FBBD-4D3B-937A-D03A2EE96181}"/>
              </a:ext>
            </a:extLst>
          </p:cNvPr>
          <p:cNvSpPr txBox="1"/>
          <p:nvPr/>
        </p:nvSpPr>
        <p:spPr>
          <a:xfrm>
            <a:off x="-474454" y="358543"/>
            <a:ext cx="12516929" cy="1200329"/>
          </a:xfrm>
          <a:prstGeom prst="rect">
            <a:avLst/>
          </a:prstGeom>
          <a:noFill/>
        </p:spPr>
        <p:txBody>
          <a:bodyPr wrap="square">
            <a:spAutoFit/>
          </a:bodyPr>
          <a:lstStyle/>
          <a:p>
            <a:pPr marL="1028700" lvl="1" indent="-571500" algn="just">
              <a:buFont typeface="Wingdings" panose="05000000000000000000" pitchFamily="2" charset="2"/>
              <a:buChar char="Ø"/>
            </a:pPr>
            <a:r>
              <a:rPr lang="en-AU" sz="3600" dirty="0">
                <a:effectLst/>
                <a:latin typeface="Corbel" panose="020B0503020204020204" pitchFamily="34" charset="0"/>
                <a:ea typeface="Calibri" panose="020F0502020204030204" pitchFamily="34" charset="0"/>
                <a:cs typeface="Times New Roman" panose="02020603050405020304" pitchFamily="18" charset="0"/>
              </a:rPr>
              <a:t>If you have a question, hold it till we come to the Q&amp;A time after each session</a:t>
            </a:r>
          </a:p>
        </p:txBody>
      </p:sp>
      <p:sp>
        <p:nvSpPr>
          <p:cNvPr id="9" name="TextBox 8">
            <a:extLst>
              <a:ext uri="{FF2B5EF4-FFF2-40B4-BE49-F238E27FC236}">
                <a16:creationId xmlns:a16="http://schemas.microsoft.com/office/drawing/2014/main" id="{F3A851AB-F5F9-4362-B8AA-76240D6224E9}"/>
              </a:ext>
            </a:extLst>
          </p:cNvPr>
          <p:cNvSpPr txBox="1"/>
          <p:nvPr/>
        </p:nvSpPr>
        <p:spPr>
          <a:xfrm>
            <a:off x="-474454" y="1609343"/>
            <a:ext cx="12516929" cy="1754326"/>
          </a:xfrm>
          <a:prstGeom prst="rect">
            <a:avLst/>
          </a:prstGeom>
          <a:noFill/>
        </p:spPr>
        <p:txBody>
          <a:bodyPr wrap="square">
            <a:spAutoFit/>
          </a:bodyPr>
          <a:lstStyle/>
          <a:p>
            <a:pPr marL="1028700" lvl="1" indent="-571500" algn="just">
              <a:buFont typeface="Wingdings" panose="05000000000000000000" pitchFamily="2" charset="2"/>
              <a:buChar char="Ø"/>
            </a:pPr>
            <a:r>
              <a:rPr lang="en-AU" sz="3600" dirty="0">
                <a:effectLst/>
                <a:latin typeface="Corbel" panose="020B0503020204020204" pitchFamily="34" charset="0"/>
                <a:ea typeface="Calibri" panose="020F0502020204030204" pitchFamily="34" charset="0"/>
                <a:cs typeface="Times New Roman" panose="02020603050405020304" pitchFamily="18" charset="0"/>
              </a:rPr>
              <a:t>Please do not show your video screen as blank, a profile picture or pointing the camera to some other direction</a:t>
            </a:r>
            <a:r>
              <a:rPr lang="en-AU" sz="3600" dirty="0">
                <a:latin typeface="Corbel" panose="020B0503020204020204" pitchFamily="34" charset="0"/>
                <a:ea typeface="Calibri" panose="020F0502020204030204" pitchFamily="34" charset="0"/>
                <a:cs typeface="Times New Roman" panose="02020603050405020304" pitchFamily="18" charset="0"/>
              </a:rPr>
              <a:t>. </a:t>
            </a:r>
            <a:r>
              <a:rPr lang="en-AU" sz="3600" dirty="0">
                <a:effectLst/>
                <a:latin typeface="Corbel" panose="020B0503020204020204" pitchFamily="34" charset="0"/>
                <a:ea typeface="Calibri" panose="020F0502020204030204" pitchFamily="34" charset="0"/>
                <a:cs typeface="Times New Roman" panose="02020603050405020304" pitchFamily="18" charset="0"/>
              </a:rPr>
              <a:t>You need to be facing it. This is very important</a:t>
            </a:r>
          </a:p>
        </p:txBody>
      </p:sp>
      <p:sp>
        <p:nvSpPr>
          <p:cNvPr id="11" name="TextBox 10">
            <a:extLst>
              <a:ext uri="{FF2B5EF4-FFF2-40B4-BE49-F238E27FC236}">
                <a16:creationId xmlns:a16="http://schemas.microsoft.com/office/drawing/2014/main" id="{BB31FAFE-816C-4A0E-ABD3-A1E8AABF1B2E}"/>
              </a:ext>
            </a:extLst>
          </p:cNvPr>
          <p:cNvSpPr txBox="1"/>
          <p:nvPr/>
        </p:nvSpPr>
        <p:spPr>
          <a:xfrm>
            <a:off x="-474454" y="3713672"/>
            <a:ext cx="12516929" cy="2308324"/>
          </a:xfrm>
          <a:prstGeom prst="rect">
            <a:avLst/>
          </a:prstGeom>
          <a:noFill/>
        </p:spPr>
        <p:txBody>
          <a:bodyPr wrap="square">
            <a:spAutoFit/>
          </a:bodyPr>
          <a:lstStyle/>
          <a:p>
            <a:pPr marL="1028700" lvl="1" indent="-571500" algn="just">
              <a:buFont typeface="Wingdings" panose="05000000000000000000" pitchFamily="2" charset="2"/>
              <a:buChar char="Ø"/>
            </a:pPr>
            <a:r>
              <a:rPr lang="en-AU" sz="3600" dirty="0">
                <a:effectLst/>
                <a:latin typeface="Corbel" panose="020B0503020204020204" pitchFamily="34" charset="0"/>
                <a:ea typeface="Calibri" panose="020F0502020204030204" pitchFamily="34" charset="0"/>
                <a:cs typeface="Times New Roman" panose="02020603050405020304" pitchFamily="18" charset="0"/>
              </a:rPr>
              <a:t>You may face some demonic problems whilst the teaching is going on. We will do our best to deal with the situation. Remember, Jesus is Lord and can help you as you call on His name</a:t>
            </a:r>
          </a:p>
        </p:txBody>
      </p:sp>
    </p:spTree>
    <p:extLst>
      <p:ext uri="{BB962C8B-B14F-4D97-AF65-F5344CB8AC3E}">
        <p14:creationId xmlns:p14="http://schemas.microsoft.com/office/powerpoint/2010/main" val="4357588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4A9DD9-7CCA-4AC6-8252-E34FBB3BCC89}"/>
              </a:ext>
            </a:extLst>
          </p:cNvPr>
          <p:cNvSpPr txBox="1"/>
          <p:nvPr/>
        </p:nvSpPr>
        <p:spPr>
          <a:xfrm>
            <a:off x="5282382" y="1454964"/>
            <a:ext cx="6261917" cy="330884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dirty="0">
                <a:solidFill>
                  <a:schemeClr val="tx2"/>
                </a:solidFill>
                <a:effectLst/>
                <a:latin typeface="+mj-lt"/>
                <a:ea typeface="+mj-ea"/>
                <a:cs typeface="+mj-cs"/>
              </a:rPr>
              <a:t>TESTIMONIES </a:t>
            </a:r>
          </a:p>
          <a:p>
            <a:pPr algn="ctr">
              <a:lnSpc>
                <a:spcPct val="90000"/>
              </a:lnSpc>
              <a:spcBef>
                <a:spcPct val="0"/>
              </a:spcBef>
              <a:spcAft>
                <a:spcPts val="600"/>
              </a:spcAft>
            </a:pPr>
            <a:r>
              <a:rPr lang="en-US" sz="7200" dirty="0">
                <a:solidFill>
                  <a:schemeClr val="tx2"/>
                </a:solidFill>
                <a:latin typeface="+mj-lt"/>
                <a:ea typeface="+mj-ea"/>
                <a:cs typeface="+mj-cs"/>
              </a:rPr>
              <a:t>+</a:t>
            </a:r>
          </a:p>
          <a:p>
            <a:pPr>
              <a:lnSpc>
                <a:spcPct val="90000"/>
              </a:lnSpc>
              <a:spcBef>
                <a:spcPct val="0"/>
              </a:spcBef>
              <a:spcAft>
                <a:spcPts val="600"/>
              </a:spcAft>
            </a:pPr>
            <a:r>
              <a:rPr lang="en-US" sz="7200" dirty="0">
                <a:solidFill>
                  <a:schemeClr val="tx2"/>
                </a:solidFill>
                <a:effectLst/>
                <a:latin typeface="+mj-lt"/>
                <a:ea typeface="+mj-ea"/>
                <a:cs typeface="+mj-cs"/>
              </a:rPr>
              <a:t>       Q &amp; A			</a:t>
            </a:r>
            <a:endParaRPr lang="en-US" sz="7200" dirty="0">
              <a:solidFill>
                <a:schemeClr val="tx2"/>
              </a:solidFill>
              <a:latin typeface="+mj-lt"/>
              <a:ea typeface="+mj-ea"/>
              <a:cs typeface="+mj-cs"/>
            </a:endParaRPr>
          </a:p>
        </p:txBody>
      </p:sp>
      <p:pic>
        <p:nvPicPr>
          <p:cNvPr id="1026" name="Picture 2" descr="Thinking Brain Question Mark - Free Large Images">
            <a:extLst>
              <a:ext uri="{FF2B5EF4-FFF2-40B4-BE49-F238E27FC236}">
                <a16:creationId xmlns:a16="http://schemas.microsoft.com/office/drawing/2014/main" id="{C8FBA033-C019-45DC-BF80-B527FD8F3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83"/>
          <a:stretch/>
        </p:blipFill>
        <p:spPr bwMode="auto">
          <a:xfrm>
            <a:off x="0" y="10"/>
            <a:ext cx="463468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51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0D228E-8B0A-4052-BBB2-2186D2FC14FB}"/>
              </a:ext>
            </a:extLst>
          </p:cNvPr>
          <p:cNvSpPr txBox="1"/>
          <p:nvPr/>
        </p:nvSpPr>
        <p:spPr>
          <a:xfrm>
            <a:off x="83388" y="155874"/>
            <a:ext cx="12025223" cy="837473"/>
          </a:xfrm>
          <a:prstGeom prst="rect">
            <a:avLst/>
          </a:prstGeom>
          <a:noFill/>
        </p:spPr>
        <p:txBody>
          <a:bodyPr wrap="square">
            <a:spAutoFit/>
          </a:bodyPr>
          <a:lstStyle/>
          <a:p>
            <a:pPr lvl="0" algn="just">
              <a:lnSpc>
                <a:spcPct val="150000"/>
              </a:lnSpc>
            </a:pPr>
            <a:r>
              <a:rPr lang="en-AU" sz="3600" b="1"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rPr>
              <a:t>The role of deliverance in :</a:t>
            </a:r>
            <a:endParaRPr lang="en-AU" sz="2800" b="1"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481D458-61CF-4F80-9A08-36CC68B6B10C}"/>
              </a:ext>
            </a:extLst>
          </p:cNvPr>
          <p:cNvSpPr txBox="1"/>
          <p:nvPr/>
        </p:nvSpPr>
        <p:spPr>
          <a:xfrm>
            <a:off x="0" y="4238929"/>
            <a:ext cx="11812438" cy="1493358"/>
          </a:xfrm>
          <a:prstGeom prst="rect">
            <a:avLst/>
          </a:prstGeom>
          <a:noFill/>
        </p:spPr>
        <p:txBody>
          <a:bodyPr wrap="square">
            <a:spAutoFit/>
          </a:bodyPr>
          <a:lstStyle/>
          <a:p>
            <a:pPr marL="1200150" lvl="2" indent="-28575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Therefore, many need deliverance before they can progress further into the knowledge of God or accept Jesus as Lord</a:t>
            </a:r>
          </a:p>
        </p:txBody>
      </p:sp>
      <p:sp>
        <p:nvSpPr>
          <p:cNvPr id="9" name="TextBox 8">
            <a:extLst>
              <a:ext uri="{FF2B5EF4-FFF2-40B4-BE49-F238E27FC236}">
                <a16:creationId xmlns:a16="http://schemas.microsoft.com/office/drawing/2014/main" id="{D7F252ED-6368-431C-BE6B-1BF4E9941C4E}"/>
              </a:ext>
            </a:extLst>
          </p:cNvPr>
          <p:cNvSpPr txBox="1"/>
          <p:nvPr/>
        </p:nvSpPr>
        <p:spPr>
          <a:xfrm>
            <a:off x="0" y="1099289"/>
            <a:ext cx="11895826" cy="2703176"/>
          </a:xfrm>
          <a:prstGeom prst="rect">
            <a:avLst/>
          </a:prstGeom>
          <a:noFill/>
        </p:spPr>
        <p:txBody>
          <a:bodyPr wrap="square">
            <a:spAutoFit/>
          </a:bodyPr>
          <a:lstStyle/>
          <a:p>
            <a:pPr lvl="1" algn="just">
              <a:lnSpc>
                <a:spcPct val="150000"/>
              </a:lnSpc>
            </a:pPr>
            <a:r>
              <a:rPr lang="en-AU" sz="28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Today’s world</a:t>
            </a:r>
          </a:p>
          <a:p>
            <a:pPr marL="1371600" lvl="2" indent="-457200" algn="just">
              <a:lnSpc>
                <a:spcPct val="150000"/>
              </a:lnSpc>
              <a:buFont typeface="Wingdings" panose="05000000000000000000" pitchFamily="2" charset="2"/>
              <a:buChar char="Ø"/>
            </a:pPr>
            <a:r>
              <a:rPr lang="en-AU" sz="2800" dirty="0">
                <a:effectLst/>
                <a:latin typeface="Corbel" panose="020B0503020204020204" pitchFamily="34" charset="0"/>
                <a:ea typeface="Calibri" panose="020F0502020204030204" pitchFamily="34" charset="0"/>
                <a:cs typeface="Times New Roman" panose="02020603050405020304" pitchFamily="18" charset="0"/>
              </a:rPr>
              <a:t>Demonisation is a reality in worldly people as they fall for the </a:t>
            </a:r>
            <a:r>
              <a:rPr lang="en-AU" sz="3200" dirty="0">
                <a:effectLst/>
                <a:latin typeface="Corbel" panose="020B0503020204020204" pitchFamily="34" charset="0"/>
                <a:ea typeface="Calibri" panose="020F0502020204030204" pitchFamily="34" charset="0"/>
                <a:cs typeface="Times New Roman" panose="02020603050405020304" pitchFamily="18" charset="0"/>
              </a:rPr>
              <a:t>temptations</a:t>
            </a:r>
            <a:r>
              <a:rPr lang="en-AU" sz="2800" dirty="0">
                <a:effectLst/>
                <a:latin typeface="Corbel" panose="020B0503020204020204" pitchFamily="34" charset="0"/>
                <a:ea typeface="Calibri" panose="020F0502020204030204" pitchFamily="34" charset="0"/>
                <a:cs typeface="Times New Roman" panose="02020603050405020304" pitchFamily="18" charset="0"/>
              </a:rPr>
              <a:t> of the evil one daily in all forms of activity that they involve themselves in</a:t>
            </a:r>
          </a:p>
        </p:txBody>
      </p:sp>
    </p:spTree>
    <p:extLst>
      <p:ext uri="{BB962C8B-B14F-4D97-AF65-F5344CB8AC3E}">
        <p14:creationId xmlns:p14="http://schemas.microsoft.com/office/powerpoint/2010/main" val="114613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BAB404-4D53-4F9D-A38D-59B3136F0B91}"/>
              </a:ext>
            </a:extLst>
          </p:cNvPr>
          <p:cNvSpPr txBox="1"/>
          <p:nvPr/>
        </p:nvSpPr>
        <p:spPr>
          <a:xfrm>
            <a:off x="310551" y="384562"/>
            <a:ext cx="11507638" cy="380168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pPr>
            <a:r>
              <a:rPr lang="en-AU" sz="3600" b="1" dirty="0">
                <a:solidFill>
                  <a:srgbClr val="FF0000"/>
                </a:solidFill>
                <a:effectLst/>
                <a:latin typeface="Corbel" panose="020B0503020204020204" pitchFamily="34" charset="0"/>
                <a:ea typeface="Calibri" panose="020F0502020204030204" pitchFamily="34" charset="0"/>
                <a:cs typeface="Times New Roman" panose="02020603050405020304" pitchFamily="18" charset="0"/>
              </a:rPr>
              <a:t>The role of deliverance in :</a:t>
            </a:r>
            <a:endParaRPr lang="en-AU" sz="2800" b="1" dirty="0">
              <a:solidFill>
                <a:srgbClr val="FF0000"/>
              </a:solidFill>
              <a:latin typeface="Corbel" panose="020B0503020204020204" pitchFamily="34" charset="0"/>
              <a:ea typeface="Calibri" panose="020F0502020204030204" pitchFamily="34" charset="0"/>
              <a:cs typeface="Times New Roman" panose="02020603050405020304" pitchFamily="18" charset="0"/>
            </a:endParaRPr>
          </a:p>
          <a:p>
            <a:pPr marL="457200" lvl="0" indent="-457200" algn="just">
              <a:lnSpc>
                <a:spcPct val="150000"/>
              </a:lnSpc>
              <a:buFont typeface="Wingdings" panose="05000000000000000000" pitchFamily="2" charset="2"/>
              <a:buChar char="Ø"/>
            </a:pPr>
            <a:r>
              <a:rPr lang="en-AU" sz="3200" b="1"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The Worldwide Church</a:t>
            </a:r>
          </a:p>
          <a:p>
            <a:pPr marL="1371600" lvl="2" indent="-457200" algn="just">
              <a:lnSpc>
                <a:spcPct val="150000"/>
              </a:lnSpc>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It is increasing in need as many Christians are being demonised through sin, open doors, past &amp; present curses, trauma and ancestral sins that have not been dealt with</a:t>
            </a:r>
          </a:p>
        </p:txBody>
      </p:sp>
      <p:sp>
        <p:nvSpPr>
          <p:cNvPr id="4" name="TextBox 3">
            <a:extLst>
              <a:ext uri="{FF2B5EF4-FFF2-40B4-BE49-F238E27FC236}">
                <a16:creationId xmlns:a16="http://schemas.microsoft.com/office/drawing/2014/main" id="{23B5B764-58D8-4DF8-96E6-516282A489E7}"/>
              </a:ext>
            </a:extLst>
          </p:cNvPr>
          <p:cNvSpPr txBox="1"/>
          <p:nvPr/>
        </p:nvSpPr>
        <p:spPr>
          <a:xfrm>
            <a:off x="310551" y="5718744"/>
            <a:ext cx="11307074" cy="754694"/>
          </a:xfrm>
          <a:prstGeom prst="rect">
            <a:avLst/>
          </a:prstGeom>
          <a:noFill/>
        </p:spPr>
        <p:txBody>
          <a:bodyPr wrap="square">
            <a:spAutoFit/>
          </a:bodyPr>
          <a:lstStyle/>
          <a:p>
            <a:pPr marL="1371600" lvl="2" indent="-457200" algn="just">
              <a:lnSpc>
                <a:spcPct val="150000"/>
              </a:lnSpc>
              <a:spcAft>
                <a:spcPts val="800"/>
              </a:spcAft>
              <a:buFont typeface="Wingdings" panose="05000000000000000000" pitchFamily="2" charset="2"/>
              <a:buChar char="Ø"/>
            </a:pPr>
            <a:r>
              <a:rPr lang="en-AU" sz="3200" dirty="0">
                <a:latin typeface="Corbel" panose="020B0503020204020204" pitchFamily="34" charset="0"/>
                <a:ea typeface="Calibri" panose="020F0502020204030204" pitchFamily="34" charset="0"/>
                <a:cs typeface="Times New Roman" panose="02020603050405020304" pitchFamily="18" charset="0"/>
              </a:rPr>
              <a:t>The demonic problems are more and more complicated</a:t>
            </a:r>
            <a:endParaRPr lang="en-AU" sz="3200" dirty="0">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037652F1-ECC9-4D89-B752-CFA2841141F8}"/>
              </a:ext>
            </a:extLst>
          </p:cNvPr>
          <p:cNvSpPr txBox="1"/>
          <p:nvPr/>
        </p:nvSpPr>
        <p:spPr>
          <a:xfrm>
            <a:off x="310551" y="4199778"/>
            <a:ext cx="11307074" cy="1493358"/>
          </a:xfrm>
          <a:prstGeom prst="rect">
            <a:avLst/>
          </a:prstGeom>
          <a:noFill/>
        </p:spPr>
        <p:txBody>
          <a:bodyPr wrap="square">
            <a:spAutoFit/>
          </a:bodyPr>
          <a:lstStyle/>
          <a:p>
            <a:pPr marL="1371600" lvl="2" indent="-457200" algn="just">
              <a:lnSpc>
                <a:spcPct val="150000"/>
              </a:lnSpc>
              <a:spcAft>
                <a:spcPts val="800"/>
              </a:spcAft>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There seems to be a never-ending stream of people who need deliverance for one reason or another</a:t>
            </a:r>
          </a:p>
        </p:txBody>
      </p:sp>
    </p:spTree>
    <p:extLst>
      <p:ext uri="{BB962C8B-B14F-4D97-AF65-F5344CB8AC3E}">
        <p14:creationId xmlns:p14="http://schemas.microsoft.com/office/powerpoint/2010/main" val="1686396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210183-90AC-4F4C-83CF-7203909839CA}"/>
              </a:ext>
            </a:extLst>
          </p:cNvPr>
          <p:cNvSpPr txBox="1"/>
          <p:nvPr/>
        </p:nvSpPr>
        <p:spPr>
          <a:xfrm>
            <a:off x="267418" y="253854"/>
            <a:ext cx="11524891" cy="837473"/>
          </a:xfrm>
          <a:prstGeom prst="rect">
            <a:avLst/>
          </a:prstGeom>
          <a:noFill/>
        </p:spPr>
        <p:txBody>
          <a:bodyPr wrap="square">
            <a:spAutoFit/>
          </a:bodyPr>
          <a:lstStyle/>
          <a:p>
            <a:pPr marL="514985" indent="-288290" algn="just">
              <a:lnSpc>
                <a:spcPct val="150000"/>
              </a:lnSpc>
              <a:spcAft>
                <a:spcPts val="800"/>
              </a:spcAft>
            </a:pPr>
            <a:r>
              <a:rPr lang="en-AU" sz="3600" b="1" u="sng"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The Basis of all deliverance is:</a:t>
            </a:r>
            <a:endParaRPr lang="en-AU" sz="3600"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3058922F-17B9-48B9-A78E-314DEF537892}"/>
              </a:ext>
            </a:extLst>
          </p:cNvPr>
          <p:cNvSpPr txBox="1"/>
          <p:nvPr/>
        </p:nvSpPr>
        <p:spPr>
          <a:xfrm>
            <a:off x="232913" y="2279724"/>
            <a:ext cx="11813876" cy="1384995"/>
          </a:xfrm>
          <a:prstGeom prst="rect">
            <a:avLst/>
          </a:prstGeom>
          <a:noFill/>
        </p:spPr>
        <p:txBody>
          <a:bodyPr wrap="square">
            <a:spAutoFit/>
          </a:bodyPr>
          <a:lstStyle/>
          <a:p>
            <a:pPr marL="457200" indent="-457200">
              <a:buFont typeface="Wingdings" panose="05000000000000000000" pitchFamily="2" charset="2"/>
              <a:buChar char="Ø"/>
            </a:pPr>
            <a:r>
              <a:rPr lang="en-AU" sz="2800" b="0" i="0" u="none" strike="noStrike" baseline="0" dirty="0">
                <a:latin typeface="Verdana" panose="020B0604030504040204" pitchFamily="34" charset="0"/>
              </a:rPr>
              <a:t>Mar 16:17  And these signs shall follow them that </a:t>
            </a:r>
            <a:r>
              <a:rPr lang="en-AU" sz="2800" b="1" i="0" u="none" strike="noStrike" baseline="0" dirty="0">
                <a:solidFill>
                  <a:srgbClr val="FFFF00"/>
                </a:solidFill>
                <a:latin typeface="Verdana" panose="020B0604030504040204" pitchFamily="34" charset="0"/>
              </a:rPr>
              <a:t>believe</a:t>
            </a:r>
            <a:r>
              <a:rPr lang="en-AU" sz="2800" b="0" i="0" u="none" strike="noStrike" baseline="0" dirty="0">
                <a:latin typeface="Verdana" panose="020B0604030504040204" pitchFamily="34" charset="0"/>
              </a:rPr>
              <a:t>; In my name </a:t>
            </a:r>
            <a:r>
              <a:rPr lang="en-AU" sz="2800" b="1" i="0" u="none" strike="noStrike" baseline="0" dirty="0">
                <a:solidFill>
                  <a:srgbClr val="FFFF00"/>
                </a:solidFill>
                <a:latin typeface="Verdana" panose="020B0604030504040204" pitchFamily="34" charset="0"/>
              </a:rPr>
              <a:t>shall they cast out devils</a:t>
            </a:r>
            <a:r>
              <a:rPr lang="en-AU" sz="2800" b="0" i="0" u="none" strike="noStrike" baseline="0" dirty="0">
                <a:latin typeface="Verdana" panose="020B0604030504040204" pitchFamily="34" charset="0"/>
              </a:rPr>
              <a:t>; they shall speak with new tongues; </a:t>
            </a:r>
            <a:endParaRPr lang="en-AU" sz="2800" dirty="0"/>
          </a:p>
        </p:txBody>
      </p:sp>
      <p:sp>
        <p:nvSpPr>
          <p:cNvPr id="11" name="TextBox 10">
            <a:extLst>
              <a:ext uri="{FF2B5EF4-FFF2-40B4-BE49-F238E27FC236}">
                <a16:creationId xmlns:a16="http://schemas.microsoft.com/office/drawing/2014/main" id="{69D914F2-E5C1-4296-A490-BD06391D8C8E}"/>
              </a:ext>
            </a:extLst>
          </p:cNvPr>
          <p:cNvSpPr txBox="1"/>
          <p:nvPr/>
        </p:nvSpPr>
        <p:spPr>
          <a:xfrm>
            <a:off x="280358" y="1091327"/>
            <a:ext cx="11813876" cy="754694"/>
          </a:xfrm>
          <a:prstGeom prst="rect">
            <a:avLst/>
          </a:prstGeom>
          <a:noFill/>
        </p:spPr>
        <p:txBody>
          <a:bodyPr wrap="square">
            <a:spAutoFit/>
          </a:bodyPr>
          <a:lstStyle/>
          <a:p>
            <a:pPr marL="457200" lvl="0" indent="-457200" algn="just">
              <a:lnSpc>
                <a:spcPct val="150000"/>
              </a:lnSpc>
              <a:spcAft>
                <a:spcPts val="800"/>
              </a:spcAft>
              <a:buFont typeface="Wingdings" panose="05000000000000000000" pitchFamily="2" charset="2"/>
              <a:buChar char="Ø"/>
            </a:pPr>
            <a:r>
              <a:rPr lang="en-AU" sz="3200" dirty="0">
                <a:effectLst/>
                <a:latin typeface="Corbel" panose="020B0503020204020204" pitchFamily="34" charset="0"/>
                <a:ea typeface="Calibri" panose="020F0502020204030204" pitchFamily="34" charset="0"/>
                <a:cs typeface="Times New Roman" panose="02020603050405020304" pitchFamily="18" charset="0"/>
              </a:rPr>
              <a:t>Believing and ongoing faith </a:t>
            </a:r>
            <a:r>
              <a:rPr lang="en-AU" sz="2800" dirty="0">
                <a:effectLst/>
                <a:latin typeface="Corbel" panose="020B0503020204020204" pitchFamily="34" charset="0"/>
                <a:ea typeface="Calibri" panose="020F0502020204030204" pitchFamily="34" charset="0"/>
                <a:cs typeface="Times New Roman" panose="02020603050405020304" pitchFamily="18" charset="0"/>
              </a:rPr>
              <a:t>– </a:t>
            </a:r>
            <a:r>
              <a:rPr lang="en-AU" sz="2800" b="1" dirty="0">
                <a:effectLst/>
                <a:latin typeface="Corbel" panose="020B0503020204020204" pitchFamily="34" charset="0"/>
                <a:ea typeface="Calibri" panose="020F0502020204030204" pitchFamily="34" charset="0"/>
                <a:cs typeface="Times New Roman" panose="02020603050405020304" pitchFamily="18" charset="0"/>
              </a:rPr>
              <a:t>Mark 16.17 – Matt 17.14:20</a:t>
            </a:r>
            <a:endParaRPr lang="en-AU" sz="2800" dirty="0">
              <a:effectLst/>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8AA5918-ED55-48F0-A51D-348E8E782F73}"/>
              </a:ext>
            </a:extLst>
          </p:cNvPr>
          <p:cNvSpPr txBox="1"/>
          <p:nvPr/>
        </p:nvSpPr>
        <p:spPr>
          <a:xfrm>
            <a:off x="280358" y="3873744"/>
            <a:ext cx="11813876" cy="2246769"/>
          </a:xfrm>
          <a:prstGeom prst="rect">
            <a:avLst/>
          </a:prstGeom>
          <a:noFill/>
        </p:spPr>
        <p:txBody>
          <a:bodyPr wrap="square">
            <a:spAutoFit/>
          </a:bodyPr>
          <a:lstStyle/>
          <a:p>
            <a:pPr marL="457200" indent="-457200">
              <a:buFont typeface="Wingdings" panose="05000000000000000000" pitchFamily="2" charset="2"/>
              <a:buChar char="Ø"/>
            </a:pPr>
            <a:r>
              <a:rPr lang="en-AU" sz="2800" b="1" i="0" u="none" strike="noStrike" baseline="0" dirty="0">
                <a:latin typeface="Verdana" panose="020B0604030504040204" pitchFamily="34" charset="0"/>
              </a:rPr>
              <a:t>Mat 17:20</a:t>
            </a:r>
            <a:r>
              <a:rPr lang="en-AU" sz="2800" b="0" i="0" u="none" strike="noStrike" baseline="0" dirty="0">
                <a:latin typeface="Verdana" panose="020B0604030504040204" pitchFamily="34" charset="0"/>
              </a:rPr>
              <a:t>  And Jesus said unto them, </a:t>
            </a:r>
            <a:r>
              <a:rPr lang="en-AU" sz="2800" b="1" i="0" u="none" strike="noStrike" baseline="0" dirty="0">
                <a:solidFill>
                  <a:srgbClr val="FFFF00"/>
                </a:solidFill>
                <a:latin typeface="Verdana" panose="020B0604030504040204" pitchFamily="34" charset="0"/>
              </a:rPr>
              <a:t>Because of your unbelief</a:t>
            </a:r>
            <a:r>
              <a:rPr lang="en-AU" sz="2800" b="0" i="0" u="none" strike="noStrike" baseline="0" dirty="0">
                <a:latin typeface="Verdana" panose="020B0604030504040204" pitchFamily="34" charset="0"/>
              </a:rPr>
              <a:t>: for verily I say unto you, </a:t>
            </a:r>
            <a:r>
              <a:rPr lang="en-AU" sz="2800" b="1" i="0" u="none" strike="noStrike" baseline="0" dirty="0">
                <a:solidFill>
                  <a:srgbClr val="FFFF00"/>
                </a:solidFill>
                <a:latin typeface="Verdana" panose="020B0604030504040204" pitchFamily="34" charset="0"/>
              </a:rPr>
              <a:t>If ye have faith </a:t>
            </a:r>
            <a:r>
              <a:rPr lang="en-AU" sz="2800" b="0" i="0" u="none" strike="noStrike" baseline="0" dirty="0">
                <a:latin typeface="Verdana" panose="020B0604030504040204" pitchFamily="34" charset="0"/>
              </a:rPr>
              <a:t>as a grain of mustard seed, ye shall say unto this mountain, Remove hence to yonder place; and it shall remove; and nothing shall be impossible unto you. </a:t>
            </a:r>
            <a:endParaRPr lang="en-AU" sz="2800" dirty="0"/>
          </a:p>
        </p:txBody>
      </p:sp>
    </p:spTree>
    <p:extLst>
      <p:ext uri="{BB962C8B-B14F-4D97-AF65-F5344CB8AC3E}">
        <p14:creationId xmlns:p14="http://schemas.microsoft.com/office/powerpoint/2010/main" val="261980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21A9B-A2FC-4137-9C26-0CB3B20271A3}"/>
              </a:ext>
            </a:extLst>
          </p:cNvPr>
          <p:cNvSpPr txBox="1"/>
          <p:nvPr/>
        </p:nvSpPr>
        <p:spPr>
          <a:xfrm>
            <a:off x="3510952" y="1776686"/>
            <a:ext cx="4347711" cy="1334211"/>
          </a:xfrm>
          <a:prstGeom prst="rect">
            <a:avLst/>
          </a:prstGeom>
          <a:noFill/>
        </p:spPr>
        <p:txBody>
          <a:bodyPr wrap="square">
            <a:spAutoFit/>
          </a:bodyPr>
          <a:lstStyle/>
          <a:p>
            <a:pPr lvl="0" algn="just">
              <a:lnSpc>
                <a:spcPct val="150000"/>
              </a:lnSpc>
            </a:pPr>
            <a:r>
              <a:rPr lang="en-AU" sz="6000" dirty="0">
                <a:solidFill>
                  <a:schemeClr val="accent6">
                    <a:lumMod val="60000"/>
                    <a:lumOff val="40000"/>
                  </a:schemeClr>
                </a:solidFill>
                <a:effectLst/>
                <a:latin typeface="Corbel" panose="020B0503020204020204" pitchFamily="34" charset="0"/>
                <a:ea typeface="Calibri" panose="020F0502020204030204" pitchFamily="34" charset="0"/>
                <a:cs typeface="Times New Roman" panose="02020603050405020304" pitchFamily="18" charset="0"/>
              </a:rPr>
              <a:t>Discernment</a:t>
            </a:r>
          </a:p>
        </p:txBody>
      </p:sp>
      <p:sp>
        <p:nvSpPr>
          <p:cNvPr id="5" name="TextBox 4">
            <a:extLst>
              <a:ext uri="{FF2B5EF4-FFF2-40B4-BE49-F238E27FC236}">
                <a16:creationId xmlns:a16="http://schemas.microsoft.com/office/drawing/2014/main" id="{6958DDD5-930A-46CC-9F1A-9F8510ACB36D}"/>
              </a:ext>
            </a:extLst>
          </p:cNvPr>
          <p:cNvSpPr txBox="1"/>
          <p:nvPr/>
        </p:nvSpPr>
        <p:spPr>
          <a:xfrm>
            <a:off x="433476" y="466627"/>
            <a:ext cx="8719149" cy="646331"/>
          </a:xfrm>
          <a:prstGeom prst="rect">
            <a:avLst/>
          </a:prstGeom>
          <a:noFill/>
        </p:spPr>
        <p:txBody>
          <a:bodyPr wrap="square">
            <a:spAutoFit/>
          </a:bodyPr>
          <a:lstStyle/>
          <a:p>
            <a:r>
              <a:rPr lang="en-AU" sz="3600" b="1" u="sng" dirty="0">
                <a:solidFill>
                  <a:srgbClr val="FFFF00"/>
                </a:solidFill>
                <a:effectLst/>
                <a:latin typeface="Corbel" panose="020B0503020204020204" pitchFamily="34" charset="0"/>
                <a:ea typeface="Calibri" panose="020F0502020204030204" pitchFamily="34" charset="0"/>
                <a:cs typeface="Times New Roman" panose="02020603050405020304" pitchFamily="18" charset="0"/>
              </a:rPr>
              <a:t>The Basis of all wisdom in deliverance is:</a:t>
            </a:r>
            <a:endParaRPr lang="en-AU" sz="3600" b="1" dirty="0">
              <a:solidFill>
                <a:srgbClr val="FFFF00"/>
              </a:solidFill>
            </a:endParaRPr>
          </a:p>
        </p:txBody>
      </p:sp>
      <p:sp>
        <p:nvSpPr>
          <p:cNvPr id="7" name="TextBox 6">
            <a:extLst>
              <a:ext uri="{FF2B5EF4-FFF2-40B4-BE49-F238E27FC236}">
                <a16:creationId xmlns:a16="http://schemas.microsoft.com/office/drawing/2014/main" id="{B8496793-89D3-4895-8C40-DC11A0C715EF}"/>
              </a:ext>
            </a:extLst>
          </p:cNvPr>
          <p:cNvSpPr txBox="1"/>
          <p:nvPr/>
        </p:nvSpPr>
        <p:spPr>
          <a:xfrm>
            <a:off x="120771" y="3429000"/>
            <a:ext cx="11628406" cy="2602059"/>
          </a:xfrm>
          <a:prstGeom prst="rect">
            <a:avLst/>
          </a:prstGeom>
          <a:noFill/>
        </p:spPr>
        <p:txBody>
          <a:bodyPr wrap="square">
            <a:spAutoFit/>
          </a:bodyPr>
          <a:lstStyle/>
          <a:p>
            <a:pPr lvl="1" algn="ctr">
              <a:lnSpc>
                <a:spcPct val="150000"/>
              </a:lnSpc>
              <a:spcAft>
                <a:spcPts val="800"/>
              </a:spcAft>
            </a:pPr>
            <a:r>
              <a:rPr lang="en-AU" sz="3600" dirty="0">
                <a:effectLst/>
                <a:latin typeface="Corbel" panose="020B0503020204020204" pitchFamily="34" charset="0"/>
                <a:ea typeface="Calibri" panose="020F0502020204030204" pitchFamily="34" charset="0"/>
                <a:cs typeface="Times New Roman" panose="02020603050405020304" pitchFamily="18" charset="0"/>
              </a:rPr>
              <a:t>Through </a:t>
            </a:r>
            <a:r>
              <a:rPr lang="en-AU" sz="3600" dirty="0">
                <a:latin typeface="Corbel" panose="020B0503020204020204" pitchFamily="34" charset="0"/>
                <a:ea typeface="Calibri" panose="020F0502020204030204" pitchFamily="34" charset="0"/>
                <a:cs typeface="Times New Roman" panose="02020603050405020304" pitchFamily="18" charset="0"/>
              </a:rPr>
              <a:t>discernment (hearing, knowing, seeing) </a:t>
            </a:r>
          </a:p>
          <a:p>
            <a:pPr lvl="1" algn="ctr">
              <a:lnSpc>
                <a:spcPct val="150000"/>
              </a:lnSpc>
              <a:spcAft>
                <a:spcPts val="800"/>
              </a:spcAft>
            </a:pPr>
            <a:r>
              <a:rPr lang="en-AU" sz="3600" dirty="0">
                <a:latin typeface="Corbel" panose="020B0503020204020204" pitchFamily="34" charset="0"/>
                <a:ea typeface="Calibri" panose="020F0502020204030204" pitchFamily="34" charset="0"/>
                <a:cs typeface="Times New Roman" panose="02020603050405020304" pitchFamily="18" charset="0"/>
              </a:rPr>
              <a:t>operate </a:t>
            </a:r>
            <a:r>
              <a:rPr lang="en-AU" sz="3600" dirty="0">
                <a:effectLst/>
                <a:latin typeface="Corbel" panose="020B0503020204020204" pitchFamily="34" charset="0"/>
                <a:ea typeface="Calibri" panose="020F0502020204030204" pitchFamily="34" charset="0"/>
                <a:cs typeface="Times New Roman" panose="02020603050405020304" pitchFamily="18" charset="0"/>
              </a:rPr>
              <a:t>the word of knowledge and seeing into the realm of the demonic</a:t>
            </a:r>
          </a:p>
        </p:txBody>
      </p:sp>
    </p:spTree>
    <p:extLst>
      <p:ext uri="{BB962C8B-B14F-4D97-AF65-F5344CB8AC3E}">
        <p14:creationId xmlns:p14="http://schemas.microsoft.com/office/powerpoint/2010/main" val="33938554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EC76B5"/>
      </a:hlink>
      <a:folHlink>
        <a:srgbClr val="E8ACC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0455F8-10A0-4EEF-9BB1-9035E295B165}">
  <ds:schemaRefs>
    <ds:schemaRef ds:uri="http://schemas.microsoft.com/sharepoint/v3/contenttype/forms"/>
  </ds:schemaRefs>
</ds:datastoreItem>
</file>

<file path=customXml/itemProps2.xml><?xml version="1.0" encoding="utf-8"?>
<ds:datastoreItem xmlns:ds="http://schemas.openxmlformats.org/officeDocument/2006/customXml" ds:itemID="{79B0F2AC-8567-4D03-BFFC-653DB596C52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7C2F7BF6-CD39-4568-B8BD-EA8D252E10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1228</Words>
  <Application>Microsoft Office PowerPoint</Application>
  <PresentationFormat>Widescreen</PresentationFormat>
  <Paragraphs>105</Paragraphs>
  <Slides>22</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Century Gothic</vt:lpstr>
      <vt:lpstr>Corbel</vt:lpstr>
      <vt:lpstr>Verdana</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2021-08-03T09:46:03Z</dcterms:created>
  <dcterms:modified xsi:type="dcterms:W3CDTF">2021-08-06T23:07:07Z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